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60" r:id="rId4"/>
  </p:sldMasterIdLst>
  <p:notesMasterIdLst>
    <p:notesMasterId r:id="rId42"/>
  </p:notesMasterIdLst>
  <p:handoutMasterIdLst>
    <p:handoutMasterId r:id="rId43"/>
  </p:handoutMasterIdLst>
  <p:sldIdLst>
    <p:sldId id="256" r:id="rId5"/>
    <p:sldId id="291" r:id="rId6"/>
    <p:sldId id="754" r:id="rId7"/>
    <p:sldId id="336" r:id="rId8"/>
    <p:sldId id="755" r:id="rId9"/>
    <p:sldId id="774" r:id="rId10"/>
    <p:sldId id="776" r:id="rId11"/>
    <p:sldId id="777" r:id="rId12"/>
    <p:sldId id="759" r:id="rId13"/>
    <p:sldId id="761" r:id="rId14"/>
    <p:sldId id="324" r:id="rId15"/>
    <p:sldId id="762" r:id="rId16"/>
    <p:sldId id="767" r:id="rId17"/>
    <p:sldId id="775" r:id="rId18"/>
    <p:sldId id="262" r:id="rId19"/>
    <p:sldId id="330" r:id="rId20"/>
    <p:sldId id="331" r:id="rId21"/>
    <p:sldId id="301" r:id="rId22"/>
    <p:sldId id="335" r:id="rId23"/>
    <p:sldId id="311" r:id="rId24"/>
    <p:sldId id="309" r:id="rId25"/>
    <p:sldId id="332" r:id="rId26"/>
    <p:sldId id="763" r:id="rId27"/>
    <p:sldId id="773" r:id="rId28"/>
    <p:sldId id="778" r:id="rId29"/>
    <p:sldId id="780" r:id="rId30"/>
    <p:sldId id="781" r:id="rId31"/>
    <p:sldId id="275" r:id="rId32"/>
    <p:sldId id="769" r:id="rId33"/>
    <p:sldId id="279" r:id="rId34"/>
    <p:sldId id="304" r:id="rId35"/>
    <p:sldId id="292" r:id="rId36"/>
    <p:sldId id="319" r:id="rId37"/>
    <p:sldId id="327" r:id="rId38"/>
    <p:sldId id="753" r:id="rId39"/>
    <p:sldId id="280" r:id="rId40"/>
    <p:sldId id="283" r:id="rId41"/>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6" userDrawn="1">
          <p15:clr>
            <a:srgbClr val="A4A3A4"/>
          </p15:clr>
        </p15:guide>
        <p15:guide id="2" pos="3522" userDrawn="1">
          <p15:clr>
            <a:srgbClr val="A4A3A4"/>
          </p15:clr>
        </p15:guide>
        <p15:guide id="3" pos="211" userDrawn="1">
          <p15:clr>
            <a:srgbClr val="A4A3A4"/>
          </p15:clr>
        </p15:guide>
        <p15:guide id="4" pos="3953" userDrawn="1">
          <p15:clr>
            <a:srgbClr val="A4A3A4"/>
          </p15:clr>
        </p15:guide>
        <p15:guide id="5" orient="horz" pos="1525" userDrawn="1">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5"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西山　真穂" initials="西山　真穂" lastIdx="9" clrIdx="0">
    <p:extLst>
      <p:ext uri="{19B8F6BF-5375-455C-9EA6-DF929625EA0E}">
        <p15:presenceInfo xmlns:p15="http://schemas.microsoft.com/office/powerpoint/2012/main" userId="S::NishiyamaMa@lan.pref.osaka.jp::0a72dba8-d6ef-4493-9f9d-9f349ab79c80" providerId="AD"/>
      </p:ext>
    </p:extLst>
  </p:cmAuthor>
  <p:cmAuthor id="2" name="奥野　磨祐" initials="奥野　磨祐" lastIdx="16" clrIdx="1">
    <p:extLst>
      <p:ext uri="{19B8F6BF-5375-455C-9EA6-DF929625EA0E}">
        <p15:presenceInfo xmlns:p15="http://schemas.microsoft.com/office/powerpoint/2012/main" userId="S::OkunoMayu@lan.pref.osaka.jp::136e2b57-8cbe-4fae-bbb2-838f6b47e42e" providerId="AD"/>
      </p:ext>
    </p:extLst>
  </p:cmAuthor>
  <p:cmAuthor id="3" name="水流添 真" initials="真水" lastIdx="17" clrIdx="2">
    <p:extLst>
      <p:ext uri="{19B8F6BF-5375-455C-9EA6-DF929625EA0E}">
        <p15:presenceInfo xmlns:p15="http://schemas.microsoft.com/office/powerpoint/2012/main" userId="S::turuzoe.m@komorebi1201.onmicrosoft.com::88b911f8-7ea4-49e2-9184-6e0d9c762f6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FF00FF"/>
    <a:srgbClr val="CCFF99"/>
    <a:srgbClr val="FFFFCC"/>
    <a:srgbClr val="FFCCFF"/>
    <a:srgbClr val="66CCFF"/>
    <a:srgbClr val="CCFFFF"/>
    <a:srgbClr val="FFFF99"/>
    <a:srgbClr val="FFCCCC"/>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4E0F9B-D6ED-5242-BA8D-F658D665B302}" v="23" dt="2025-05-22T12:48:55.885"/>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586" autoAdjust="0"/>
    <p:restoredTop sz="95896" autoAdjust="0"/>
  </p:normalViewPr>
  <p:slideViewPr>
    <p:cSldViewPr snapToGrid="0">
      <p:cViewPr varScale="1">
        <p:scale>
          <a:sx n="127" d="100"/>
          <a:sy n="127" d="100"/>
        </p:scale>
        <p:origin x="1048" y="192"/>
      </p:cViewPr>
      <p:guideLst>
        <p:guide orient="horz" pos="2296"/>
        <p:guide pos="3522"/>
        <p:guide pos="211"/>
        <p:guide pos="3953"/>
        <p:guide orient="horz" pos="1525"/>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p:scale>
          <a:sx n="90" d="100"/>
          <a:sy n="90" d="100"/>
        </p:scale>
        <p:origin x="3288" y="152"/>
      </p:cViewPr>
      <p:guideLst>
        <p:guide orient="horz" pos="3131"/>
        <p:guide pos="214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5"/>
            <a:ext cx="2949575" cy="498475"/>
          </a:xfrm>
          <a:prstGeom prst="rect">
            <a:avLst/>
          </a:prstGeom>
        </p:spPr>
        <p:txBody>
          <a:bodyPr vert="horz" lIns="91425" tIns="45714" rIns="91425" bIns="45714" rtlCol="0"/>
          <a:lstStyle>
            <a:lvl1pPr algn="l">
              <a:defRPr sz="1200"/>
            </a:lvl1pPr>
          </a:lstStyle>
          <a:p>
            <a:endParaRPr kumimoji="1" lang="ja-JP" altLang="en-US"/>
          </a:p>
        </p:txBody>
      </p:sp>
      <p:sp>
        <p:nvSpPr>
          <p:cNvPr id="4" name="フッター プレースホルダー 3"/>
          <p:cNvSpPr>
            <a:spLocks noGrp="1"/>
          </p:cNvSpPr>
          <p:nvPr>
            <p:ph type="ftr" sz="quarter" idx="2"/>
          </p:nvPr>
        </p:nvSpPr>
        <p:spPr>
          <a:xfrm>
            <a:off x="5" y="9440867"/>
            <a:ext cx="2949575" cy="498475"/>
          </a:xfrm>
          <a:prstGeom prst="rect">
            <a:avLst/>
          </a:prstGeom>
        </p:spPr>
        <p:txBody>
          <a:bodyPr vert="horz" lIns="91425" tIns="45714" rIns="91425" bIns="45714" rtlCol="0" anchor="b"/>
          <a:lstStyle>
            <a:lvl1pPr algn="l">
              <a:defRPr sz="1200"/>
            </a:lvl1pPr>
          </a:lstStyle>
          <a:p>
            <a:endParaRPr kumimoji="1" lang="ja-JP" altLang="en-US"/>
          </a:p>
        </p:txBody>
      </p:sp>
    </p:spTree>
    <p:extLst>
      <p:ext uri="{BB962C8B-B14F-4D97-AF65-F5344CB8AC3E}">
        <p14:creationId xmlns:p14="http://schemas.microsoft.com/office/powerpoint/2010/main" val="3701263348"/>
      </p:ext>
    </p:extLst>
  </p:cSld>
  <p:clrMap bg1="lt1" tx1="dk1" bg2="lt2" tx2="dk2" accent1="accent1" accent2="accent2" accent3="accent3" accent4="accent4" accent5="accent5" accent6="accent6" hlink="hlink" folHlink="folHlink"/>
  <p:hf hd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2T04:32:39.723"/>
    </inkml:context>
    <inkml:brush xml:id="br0">
      <inkml:brushProperty name="width" value="0.05" units="cm"/>
      <inkml:brushProperty name="height" value="0.05" units="cm"/>
      <inkml:brushProperty name="color" value="#5B2D90"/>
    </inkml:brush>
  </inkml:definitions>
  <inkml:trace contextRef="#ctx0" brushRef="#br0">-2147483648-2147483648 16383 0 0,'0'0'0'0'0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2T04:32:39.724"/>
    </inkml:context>
    <inkml:brush xml:id="br0">
      <inkml:brushProperty name="width" value="0.05" units="cm"/>
      <inkml:brushProperty name="height" value="0.05" units="cm"/>
      <inkml:brushProperty name="color" value="#5B2D90"/>
    </inkml:brush>
  </inkml:definitions>
  <inkml:trace contextRef="#ctx0" brushRef="#br0">-2147483648-2147483648 16383 0 0,'0'0'0'0'0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02T04:32:39.725"/>
    </inkml:context>
    <inkml:brush xml:id="br0">
      <inkml:brushProperty name="width" value="0.05" units="cm"/>
      <inkml:brushProperty name="height" value="0.05" units="cm"/>
      <inkml:brushProperty name="color" value="#5B2D90"/>
    </inkml:brush>
  </inkml:definitions>
  <inkml:trace contextRef="#ctx0" brushRef="#br0">-2147483648-2147483648 16383 0 0,'0'0'0'0'0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3"/>
            <a:ext cx="2949787" cy="498693"/>
          </a:xfrm>
          <a:prstGeom prst="rect">
            <a:avLst/>
          </a:prstGeom>
        </p:spPr>
        <p:txBody>
          <a:bodyPr vert="horz" lIns="91417" tIns="45711" rIns="91417" bIns="45711"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44" y="3"/>
            <a:ext cx="2949787" cy="498693"/>
          </a:xfrm>
          <a:prstGeom prst="rect">
            <a:avLst/>
          </a:prstGeom>
        </p:spPr>
        <p:txBody>
          <a:bodyPr vert="horz" lIns="91417" tIns="45711" rIns="91417" bIns="45711" rtlCol="0"/>
          <a:lstStyle>
            <a:lvl1pPr algn="r">
              <a:defRPr sz="1200"/>
            </a:lvl1pPr>
          </a:lstStyle>
          <a:p>
            <a:fld id="{C33B4B65-A7FF-8D41-BBE5-F0D835378FCE}" type="datetimeFigureOut">
              <a:rPr kumimoji="1" lang="ja-JP" altLang="en-US" smtClean="0"/>
              <a:t>2025/7/22</a:t>
            </a:fld>
            <a:endParaRPr kumimoji="1" lang="ja-JP" altLang="en-US"/>
          </a:p>
        </p:txBody>
      </p:sp>
      <p:sp>
        <p:nvSpPr>
          <p:cNvPr id="4" name="スライド イメージ プレースホルダー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1417" tIns="45711" rIns="91417" bIns="45711" rtlCol="0" anchor="ctr"/>
          <a:lstStyle/>
          <a:p>
            <a:endParaRPr lang="ja-JP" altLang="en-US"/>
          </a:p>
        </p:txBody>
      </p:sp>
      <p:sp>
        <p:nvSpPr>
          <p:cNvPr id="5" name="ノート プレースホルダー 4"/>
          <p:cNvSpPr>
            <a:spLocks noGrp="1"/>
          </p:cNvSpPr>
          <p:nvPr>
            <p:ph type="body" sz="quarter" idx="3"/>
          </p:nvPr>
        </p:nvSpPr>
        <p:spPr>
          <a:xfrm>
            <a:off x="680721" y="4783307"/>
            <a:ext cx="5445760" cy="3913614"/>
          </a:xfrm>
          <a:prstGeom prst="rect">
            <a:avLst/>
          </a:prstGeom>
        </p:spPr>
        <p:txBody>
          <a:bodyPr vert="horz" lIns="91417" tIns="45711" rIns="91417" bIns="45711"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3" y="9440653"/>
            <a:ext cx="2949787" cy="498691"/>
          </a:xfrm>
          <a:prstGeom prst="rect">
            <a:avLst/>
          </a:prstGeom>
        </p:spPr>
        <p:txBody>
          <a:bodyPr vert="horz" lIns="91417" tIns="45711" rIns="91417" bIns="45711"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44" y="9440653"/>
            <a:ext cx="2949787" cy="498691"/>
          </a:xfrm>
          <a:prstGeom prst="rect">
            <a:avLst/>
          </a:prstGeom>
        </p:spPr>
        <p:txBody>
          <a:bodyPr vert="horz" lIns="91417" tIns="45711" rIns="91417" bIns="45711" rtlCol="0" anchor="b"/>
          <a:lstStyle>
            <a:lvl1pPr algn="r">
              <a:defRPr sz="1200"/>
            </a:lvl1pPr>
          </a:lstStyle>
          <a:p>
            <a:fld id="{236E2232-FE54-934C-8ABF-C1BBD16827E5}" type="slidenum">
              <a:rPr kumimoji="1" lang="ja-JP" altLang="en-US" smtClean="0"/>
              <a:t>‹#›</a:t>
            </a:fld>
            <a:endParaRPr kumimoji="1" lang="ja-JP" altLang="en-US"/>
          </a:p>
        </p:txBody>
      </p:sp>
    </p:spTree>
    <p:extLst>
      <p:ext uri="{BB962C8B-B14F-4D97-AF65-F5344CB8AC3E}">
        <p14:creationId xmlns:p14="http://schemas.microsoft.com/office/powerpoint/2010/main" val="16248280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36E2232-FE54-934C-8ABF-C1BBD16827E5}" type="slidenum">
              <a:rPr kumimoji="1" lang="ja-JP" altLang="en-US" smtClean="0"/>
              <a:t>0</a:t>
            </a:fld>
            <a:endParaRPr kumimoji="1" lang="ja-JP" altLang="en-US"/>
          </a:p>
        </p:txBody>
      </p:sp>
      <p:sp>
        <p:nvSpPr>
          <p:cNvPr id="5" name="フッター プレースホルダー 4">
            <a:extLst>
              <a:ext uri="{FF2B5EF4-FFF2-40B4-BE49-F238E27FC236}">
                <a16:creationId xmlns:a16="http://schemas.microsoft.com/office/drawing/2014/main" id="{0B8F23CE-FDE9-C0CD-4A12-BF44948130E4}"/>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3521790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4256">
              <a:defRPr/>
            </a:pPr>
            <a:endParaRPr lang="en-US" altLang="ja-JP"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14</a:t>
            </a:fld>
            <a:endParaRPr kumimoji="1" lang="ja-JP" altLang="en-US"/>
          </a:p>
        </p:txBody>
      </p:sp>
      <p:sp>
        <p:nvSpPr>
          <p:cNvPr id="5" name="フッター プレースホルダー 4">
            <a:extLst>
              <a:ext uri="{FF2B5EF4-FFF2-40B4-BE49-F238E27FC236}">
                <a16:creationId xmlns:a16="http://schemas.microsoft.com/office/drawing/2014/main" id="{7D34AFC3-C140-26DD-CEE0-C8631D1FA373}"/>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3478368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背景には、子どもがヤングケアラーかもしれないと思い、でも、他に方法がなく自責感を感じている親がいる。</a:t>
            </a:r>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15</a:t>
            </a:fld>
            <a:endParaRPr kumimoji="1" lang="ja-JP" altLang="en-US"/>
          </a:p>
        </p:txBody>
      </p:sp>
      <p:sp>
        <p:nvSpPr>
          <p:cNvPr id="5" name="フッター プレースホルダー 4">
            <a:extLst>
              <a:ext uri="{FF2B5EF4-FFF2-40B4-BE49-F238E27FC236}">
                <a16:creationId xmlns:a16="http://schemas.microsoft.com/office/drawing/2014/main" id="{34C82390-2F2D-168B-8CC0-37D34BD1A7E0}"/>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2371042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①</a:t>
            </a:r>
            <a:r>
              <a:rPr lang="ja-JP" altLang="en-US" dirty="0"/>
              <a:t>子ども同士で安心して話せる環境づくり（クラス、ピアグループ）</a:t>
            </a:r>
            <a:endParaRPr lang="en-US" altLang="ja-JP" dirty="0"/>
          </a:p>
          <a:p>
            <a:r>
              <a:rPr lang="en-US" altLang="ja-JP" dirty="0"/>
              <a:t>②</a:t>
            </a:r>
            <a:r>
              <a:rPr lang="ja-JP" altLang="en-US" dirty="0"/>
              <a:t>子ども自身にとっての悪影響（遅刻・欠席、睡眠不足、友達と遊べない、なんか疲れた）</a:t>
            </a:r>
            <a:endParaRPr lang="en-US" altLang="ja-JP" dirty="0"/>
          </a:p>
          <a:p>
            <a:r>
              <a:rPr lang="en-US" altLang="ja-JP" dirty="0"/>
              <a:t>③</a:t>
            </a:r>
            <a:r>
              <a:rPr lang="ja-JP" altLang="en-US" dirty="0"/>
              <a:t>時にはケアがしんどいと思ったことがあるのか</a:t>
            </a:r>
            <a:endParaRPr lang="en-US" altLang="ja-JP" dirty="0"/>
          </a:p>
          <a:p>
            <a:r>
              <a:rPr lang="en-US" altLang="ja-JP" dirty="0"/>
              <a:t>④</a:t>
            </a:r>
            <a:r>
              <a:rPr lang="ja-JP" altLang="en-US" dirty="0"/>
              <a:t>助けて欲しい時に助けてもらった経験を増やす（自分で考えろ、がんばれはダメ）</a:t>
            </a:r>
            <a:endParaRPr lang="en-US" altLang="ja-JP" dirty="0"/>
          </a:p>
          <a:p>
            <a:r>
              <a:rPr lang="en-US" altLang="ja-JP" dirty="0"/>
              <a:t>⑤</a:t>
            </a:r>
            <a:r>
              <a:rPr lang="ja-JP" altLang="en-US" dirty="0"/>
              <a:t>何かを求められるのではなく、ありのままの自分でいてもいい大人</a:t>
            </a:r>
            <a:endParaRPr lang="en-US" altLang="ja-JP" dirty="0"/>
          </a:p>
          <a:p>
            <a:r>
              <a:rPr lang="en-US" altLang="ja-JP" dirty="0"/>
              <a:t>⑥</a:t>
            </a:r>
            <a:r>
              <a:rPr lang="ja-JP" altLang="en-US" dirty="0"/>
              <a:t>自分からは言い出しにくい時、周りからの質問、</a:t>
            </a:r>
            <a:r>
              <a:rPr lang="en-US" altLang="ja-JP" dirty="0"/>
              <a:t>SNS</a:t>
            </a:r>
            <a:r>
              <a:rPr lang="ja-JP" altLang="en-US" dirty="0"/>
              <a:t>等で秘密が守られる発信</a:t>
            </a:r>
            <a:endParaRPr lang="en-US" altLang="ja-JP" dirty="0"/>
          </a:p>
          <a:p>
            <a:r>
              <a:rPr lang="en-US" altLang="ja-JP" dirty="0"/>
              <a:t>⑦</a:t>
            </a:r>
            <a:r>
              <a:rPr lang="ja-JP" altLang="en-US" dirty="0"/>
              <a:t>相談してよかったと思える関係、見通し</a:t>
            </a:r>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16</a:t>
            </a:fld>
            <a:endParaRPr kumimoji="1" lang="ja-JP" altLang="en-US"/>
          </a:p>
        </p:txBody>
      </p:sp>
      <p:sp>
        <p:nvSpPr>
          <p:cNvPr id="5" name="フッター プレースホルダー 4">
            <a:extLst>
              <a:ext uri="{FF2B5EF4-FFF2-40B4-BE49-F238E27FC236}">
                <a16:creationId xmlns:a16="http://schemas.microsoft.com/office/drawing/2014/main" id="{59F34C59-1F3A-4E39-485D-F8C7DE458901}"/>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1299438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0721" y="4783307"/>
            <a:ext cx="5445760" cy="4657340"/>
          </a:xfrm>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17</a:t>
            </a:fld>
            <a:endParaRPr kumimoji="1" lang="ja-JP" altLang="en-US"/>
          </a:p>
        </p:txBody>
      </p:sp>
      <p:sp>
        <p:nvSpPr>
          <p:cNvPr id="5" name="フッター プレースホルダー 4">
            <a:extLst>
              <a:ext uri="{FF2B5EF4-FFF2-40B4-BE49-F238E27FC236}">
                <a16:creationId xmlns:a16="http://schemas.microsoft.com/office/drawing/2014/main" id="{6FA6CDDB-D73E-76D9-6371-A587FAFEA438}"/>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38102714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18</a:t>
            </a:fld>
            <a:endParaRPr kumimoji="1" lang="ja-JP" altLang="en-US"/>
          </a:p>
        </p:txBody>
      </p:sp>
      <p:sp>
        <p:nvSpPr>
          <p:cNvPr id="5" name="フッター プレースホルダー 4">
            <a:extLst>
              <a:ext uri="{FF2B5EF4-FFF2-40B4-BE49-F238E27FC236}">
                <a16:creationId xmlns:a16="http://schemas.microsoft.com/office/drawing/2014/main" id="{3A08A3CE-18CF-CBC6-6CCD-E777FBCAB993}"/>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3794786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0721" y="4783310"/>
            <a:ext cx="5445760" cy="4970292"/>
          </a:xfrm>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19</a:t>
            </a:fld>
            <a:endParaRPr kumimoji="1" lang="ja-JP" altLang="en-US"/>
          </a:p>
        </p:txBody>
      </p:sp>
      <p:sp>
        <p:nvSpPr>
          <p:cNvPr id="5" name="フッター プレースホルダー 4">
            <a:extLst>
              <a:ext uri="{FF2B5EF4-FFF2-40B4-BE49-F238E27FC236}">
                <a16:creationId xmlns:a16="http://schemas.microsoft.com/office/drawing/2014/main" id="{DD9920DD-5ACF-544F-ADA9-7A78462E945A}"/>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3326653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0721" y="4783310"/>
            <a:ext cx="5445760" cy="4970292"/>
          </a:xfrm>
        </p:spPr>
        <p:txBody>
          <a:bodyPr/>
          <a:lstStyle/>
          <a:p>
            <a:endParaRPr lang="ja-JP" altLang="en-US" u="none"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20</a:t>
            </a:fld>
            <a:endParaRPr kumimoji="1" lang="ja-JP" altLang="en-US"/>
          </a:p>
        </p:txBody>
      </p:sp>
      <p:sp>
        <p:nvSpPr>
          <p:cNvPr id="5" name="フッター プレースホルダー 4">
            <a:extLst>
              <a:ext uri="{FF2B5EF4-FFF2-40B4-BE49-F238E27FC236}">
                <a16:creationId xmlns:a16="http://schemas.microsoft.com/office/drawing/2014/main" id="{1C184C10-4A57-EBEA-316E-2EBD487205F4}"/>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2224329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21</a:t>
            </a:fld>
            <a:endParaRPr kumimoji="1" lang="ja-JP" altLang="en-US"/>
          </a:p>
        </p:txBody>
      </p:sp>
      <p:sp>
        <p:nvSpPr>
          <p:cNvPr id="5" name="フッター プレースホルダー 4">
            <a:extLst>
              <a:ext uri="{FF2B5EF4-FFF2-40B4-BE49-F238E27FC236}">
                <a16:creationId xmlns:a16="http://schemas.microsoft.com/office/drawing/2014/main" id="{5F23F8B7-F14F-4044-6E3A-0F17274A549D}"/>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242411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236E2232-FE54-934C-8ABF-C1BBD16827E5}" type="slidenum">
              <a:rPr kumimoji="1" lang="ja-JP" altLang="en-US" smtClean="0"/>
              <a:t>22</a:t>
            </a:fld>
            <a:endParaRPr kumimoji="1" lang="ja-JP" altLang="en-US"/>
          </a:p>
        </p:txBody>
      </p:sp>
    </p:spTree>
    <p:extLst>
      <p:ext uri="{BB962C8B-B14F-4D97-AF65-F5344CB8AC3E}">
        <p14:creationId xmlns:p14="http://schemas.microsoft.com/office/powerpoint/2010/main" val="2229415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000" dirty="0"/>
              <a:t>A</a:t>
            </a:r>
            <a:r>
              <a:rPr lang="ja-JP" altLang="ja-JP" sz="1000" dirty="0" err="1"/>
              <a:t>さんの</a:t>
            </a:r>
            <a:r>
              <a:rPr lang="ja-JP" altLang="ja-JP" sz="1000" dirty="0"/>
              <a:t>事例を通じて、皆さんにもできることがある、ということが、イメージいただけましたでしょうか。 </a:t>
            </a:r>
            <a:endParaRPr lang="en-US" altLang="ja-JP" sz="1000" dirty="0"/>
          </a:p>
          <a:p>
            <a:r>
              <a:rPr lang="ja-JP" altLang="en-US" sz="1000" dirty="0"/>
              <a:t>普段、みなさんが関わっていらっしゃる家族の中にサポートが必要なヤングケアラーがいるかもしれません。</a:t>
            </a:r>
            <a:endParaRPr lang="en-US" altLang="ja-JP" sz="1000" dirty="0"/>
          </a:p>
          <a:p>
            <a:r>
              <a:rPr lang="ja-JP" altLang="en-US" sz="1000" dirty="0"/>
              <a:t>ご家族やヤングケアラーを理解・発見するために、さきほど</a:t>
            </a:r>
            <a:r>
              <a:rPr lang="en-US" altLang="ja-JP" sz="1000" dirty="0"/>
              <a:t>P</a:t>
            </a:r>
            <a:r>
              <a:rPr lang="ja-JP" altLang="en-US" sz="1000" dirty="0"/>
              <a:t>２２で説明をしたエコマップなどを活用することもおすすめです。</a:t>
            </a:r>
            <a:endParaRPr lang="en-US" altLang="ja-JP" sz="1000" dirty="0"/>
          </a:p>
          <a:p>
            <a:endParaRPr lang="en-US" altLang="ja-JP" sz="1000" dirty="0"/>
          </a:p>
          <a:p>
            <a:r>
              <a:rPr lang="en-US" altLang="ja-JP" sz="1000" dirty="0"/>
              <a:t>A</a:t>
            </a:r>
            <a:r>
              <a:rPr lang="ja-JP" altLang="ja-JP" sz="1000" dirty="0" err="1"/>
              <a:t>さん</a:t>
            </a:r>
            <a:r>
              <a:rPr lang="ja-JP" altLang="en-US" sz="1000" dirty="0"/>
              <a:t>事例のように、言語化を促しながら</a:t>
            </a:r>
            <a:endParaRPr lang="en-US" altLang="ja-JP" sz="1000" dirty="0"/>
          </a:p>
          <a:p>
            <a:r>
              <a:rPr lang="ja-JP" altLang="ja-JP" sz="1000" dirty="0"/>
              <a:t>自身のことを気にかけてくれる人がいて、話をしても大丈夫かなと思い、話を聴いてくれる人がいれば、自分の本当のしんどいことを少しずつ言えるようになるのでは</a:t>
            </a:r>
            <a:r>
              <a:rPr lang="ja-JP" altLang="en-US" sz="1000" dirty="0"/>
              <a:t>、と思います。</a:t>
            </a:r>
            <a:endParaRPr lang="ja-JP" altLang="ja-JP" sz="1000" dirty="0"/>
          </a:p>
          <a:p>
            <a:r>
              <a:rPr lang="ja-JP" altLang="ja-JP" sz="1000" dirty="0"/>
              <a:t>自分の語りを聞いてくれる人がいることで、周りへの信頼感や自分への安心感が芽生え、家族のことだけでなく、自分のための行動にもつながっていくように思います。</a:t>
            </a:r>
            <a:endParaRPr lang="en-US" altLang="ja-JP" sz="1000" dirty="0"/>
          </a:p>
          <a:p>
            <a:endParaRPr lang="en-US" altLang="ja-JP" sz="1000" dirty="0"/>
          </a:p>
          <a:p>
            <a:r>
              <a:rPr lang="ja-JP" altLang="en-US" sz="1000" dirty="0">
                <a:latin typeface="+mn-ea"/>
              </a:rPr>
              <a:t>みなさんが、直接、課題を解決できない立場だとしても、例えば、</a:t>
            </a:r>
            <a:r>
              <a:rPr lang="ja-JP" altLang="en-US" sz="1000" dirty="0">
                <a:solidFill>
                  <a:srgbClr val="FF0000"/>
                </a:solidFill>
                <a:latin typeface="+mn-ea"/>
              </a:rPr>
              <a:t>普段から寄り添い、ちょっとした理解者になっていただくことで、子どもたちはずいぶん気が楽になるはずです。</a:t>
            </a:r>
            <a:endParaRPr lang="en-US" altLang="ja-JP" sz="1000" dirty="0">
              <a:latin typeface="+mn-ea"/>
            </a:endParaRPr>
          </a:p>
          <a:p>
            <a:r>
              <a:rPr lang="ja-JP" altLang="en-US" sz="1000" dirty="0">
                <a:latin typeface="+mn-ea"/>
              </a:rPr>
              <a:t>普段から、その子どもを気にかけて、何かあれば話を聴き、支援が必要かなと思うような場面があれば、同意のもと、他の機関と連携することを検討しましょう。　　　　　　　　　　　　　　　　　　　　　　　　　　　　　　　　　　</a:t>
            </a:r>
            <a:endParaRPr lang="en-US" altLang="ja-JP" sz="1000" dirty="0">
              <a:latin typeface="+mn-ea"/>
            </a:endParaRPr>
          </a:p>
          <a:p>
            <a:pPr defTabSz="914256">
              <a:defRPr/>
            </a:pPr>
            <a:r>
              <a:rPr lang="ja-JP" altLang="en-US" sz="1000" dirty="0">
                <a:latin typeface="+mn-ea"/>
              </a:rPr>
              <a:t>子どもも家族も話を聴いてくれる人を待っています。</a:t>
            </a:r>
            <a:endParaRPr lang="ja-JP" altLang="ja-JP" sz="1000" dirty="0">
              <a:latin typeface="+mn-ea"/>
            </a:endParaRPr>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24</a:t>
            </a:fld>
            <a:endParaRPr kumimoji="1" lang="ja-JP" altLang="en-US"/>
          </a:p>
        </p:txBody>
      </p:sp>
      <p:sp>
        <p:nvSpPr>
          <p:cNvPr id="5" name="フッター プレースホルダー 4">
            <a:extLst>
              <a:ext uri="{FF2B5EF4-FFF2-40B4-BE49-F238E27FC236}">
                <a16:creationId xmlns:a16="http://schemas.microsoft.com/office/drawing/2014/main" id="{4715CD22-D3C5-E482-5E7F-FD481335CF09}"/>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1337101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0721" y="4783307"/>
            <a:ext cx="5445760" cy="4657340"/>
          </a:xfrm>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36E2232-FE54-934C-8ABF-C1BBD16827E5}" type="slidenum">
              <a:rPr kumimoji="1" lang="ja-JP" altLang="en-US" smtClean="0"/>
              <a:t>1</a:t>
            </a:fld>
            <a:endParaRPr kumimoji="1" lang="ja-JP" altLang="en-US"/>
          </a:p>
        </p:txBody>
      </p:sp>
      <p:sp>
        <p:nvSpPr>
          <p:cNvPr id="5" name="フッター プレースホルダー 4">
            <a:extLst>
              <a:ext uri="{FF2B5EF4-FFF2-40B4-BE49-F238E27FC236}">
                <a16:creationId xmlns:a16="http://schemas.microsoft.com/office/drawing/2014/main" id="{04FB20AF-147D-59C3-41BF-4166021F5AE0}"/>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29089772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9B136-BB3F-93FA-12C7-9AB65D839F1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71683CC-B0BE-5541-D098-78FE6084555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88DE320-A2DA-26AC-1F73-E516C9498E0E}"/>
              </a:ext>
            </a:extLst>
          </p:cNvPr>
          <p:cNvSpPr>
            <a:spLocks noGrp="1"/>
          </p:cNvSpPr>
          <p:nvPr>
            <p:ph type="body" idx="1"/>
          </p:nvPr>
        </p:nvSpPr>
        <p:spPr/>
        <p:txBody>
          <a:bodyPr/>
          <a:lstStyle/>
          <a:p>
            <a:r>
              <a:rPr lang="en-US" altLang="ja-JP" sz="1000" dirty="0"/>
              <a:t>A</a:t>
            </a:r>
            <a:r>
              <a:rPr lang="ja-JP" altLang="ja-JP" sz="1000" dirty="0" err="1"/>
              <a:t>さんの</a:t>
            </a:r>
            <a:r>
              <a:rPr lang="ja-JP" altLang="ja-JP" sz="1000" dirty="0"/>
              <a:t>事例を通じて、皆さんにもできることがある、ということが、イメージいただけましたでしょうか。 </a:t>
            </a:r>
            <a:endParaRPr lang="en-US" altLang="ja-JP" sz="1000" dirty="0"/>
          </a:p>
          <a:p>
            <a:r>
              <a:rPr lang="ja-JP" altLang="en-US" sz="1000" dirty="0"/>
              <a:t>普段、みなさんが関わっていらっしゃる家族の中にサポートが必要なヤングケアラーがいるかもしれません。</a:t>
            </a:r>
            <a:endParaRPr lang="en-US" altLang="ja-JP" sz="1000" dirty="0"/>
          </a:p>
          <a:p>
            <a:r>
              <a:rPr lang="ja-JP" altLang="en-US" sz="1000" dirty="0"/>
              <a:t>ご家族やヤングケアラーを理解・発見するために、さきほど</a:t>
            </a:r>
            <a:r>
              <a:rPr lang="en-US" altLang="ja-JP" sz="1000" dirty="0"/>
              <a:t>P</a:t>
            </a:r>
            <a:r>
              <a:rPr lang="ja-JP" altLang="en-US" sz="1000" dirty="0"/>
              <a:t>２２で説明をしたエコマップなどを活用することもおすすめです。</a:t>
            </a:r>
            <a:endParaRPr lang="en-US" altLang="ja-JP" sz="1000" dirty="0"/>
          </a:p>
          <a:p>
            <a:endParaRPr lang="en-US" altLang="ja-JP" sz="1000" dirty="0"/>
          </a:p>
          <a:p>
            <a:r>
              <a:rPr lang="en-US" altLang="ja-JP" sz="1000" dirty="0"/>
              <a:t>A</a:t>
            </a:r>
            <a:r>
              <a:rPr lang="ja-JP" altLang="ja-JP" sz="1000" dirty="0" err="1"/>
              <a:t>さん</a:t>
            </a:r>
            <a:r>
              <a:rPr lang="ja-JP" altLang="en-US" sz="1000" dirty="0"/>
              <a:t>事例のように、言語化を促しながら</a:t>
            </a:r>
            <a:endParaRPr lang="en-US" altLang="ja-JP" sz="1000" dirty="0"/>
          </a:p>
          <a:p>
            <a:r>
              <a:rPr lang="ja-JP" altLang="ja-JP" sz="1000" dirty="0"/>
              <a:t>自身のことを気にかけてくれる人がいて、話をしても大丈夫かなと思い、話を聴いてくれる人がいれば、自分の本当のしんどいことを少しずつ言えるようになるのでは</a:t>
            </a:r>
            <a:r>
              <a:rPr lang="ja-JP" altLang="en-US" sz="1000" dirty="0"/>
              <a:t>、と思います。</a:t>
            </a:r>
            <a:endParaRPr lang="ja-JP" altLang="ja-JP" sz="1000" dirty="0"/>
          </a:p>
          <a:p>
            <a:r>
              <a:rPr lang="ja-JP" altLang="ja-JP" sz="1000" dirty="0"/>
              <a:t>自分の語りを聞いてくれる人がいることで、周りへの信頼感や自分への安心感が芽生え、家族のことだけでなく、自分のための行動にもつながっていくように思います。</a:t>
            </a:r>
            <a:endParaRPr lang="en-US" altLang="ja-JP" sz="1000" dirty="0"/>
          </a:p>
          <a:p>
            <a:endParaRPr lang="en-US" altLang="ja-JP" sz="1000" dirty="0"/>
          </a:p>
          <a:p>
            <a:r>
              <a:rPr lang="ja-JP" altLang="en-US" sz="1000" dirty="0">
                <a:latin typeface="+mn-ea"/>
              </a:rPr>
              <a:t>みなさんが、直接、課題を解決できない立場だとしても、例えば、</a:t>
            </a:r>
            <a:r>
              <a:rPr lang="ja-JP" altLang="en-US" sz="1000" dirty="0">
                <a:solidFill>
                  <a:srgbClr val="FF0000"/>
                </a:solidFill>
                <a:latin typeface="+mn-ea"/>
              </a:rPr>
              <a:t>普段から寄り添い、ちょっとした理解者になっていただくことで、子どもたちはずいぶん気が楽になるはずです。</a:t>
            </a:r>
            <a:endParaRPr lang="en-US" altLang="ja-JP" sz="1000" dirty="0">
              <a:latin typeface="+mn-ea"/>
            </a:endParaRPr>
          </a:p>
          <a:p>
            <a:r>
              <a:rPr lang="ja-JP" altLang="en-US" sz="1000" dirty="0">
                <a:latin typeface="+mn-ea"/>
              </a:rPr>
              <a:t>普段から、その子どもを気にかけて、何かあれば話を聴き、支援が必要かなと思うような場面があれば、同意のもと、他の機関と連携することを検討しましょう。　　　　　　　　　　　　　　　　　　　　　　　　　　　　　　　　　　</a:t>
            </a:r>
            <a:endParaRPr lang="en-US" altLang="ja-JP" sz="1000" dirty="0">
              <a:latin typeface="+mn-ea"/>
            </a:endParaRPr>
          </a:p>
          <a:p>
            <a:pPr defTabSz="914256">
              <a:defRPr/>
            </a:pPr>
            <a:r>
              <a:rPr lang="ja-JP" altLang="en-US" sz="1000" dirty="0">
                <a:latin typeface="+mn-ea"/>
              </a:rPr>
              <a:t>子どもも家族も話を聴いてくれる人を待っています。</a:t>
            </a:r>
            <a:endParaRPr lang="ja-JP" altLang="ja-JP" sz="1000" dirty="0">
              <a:latin typeface="+mn-ea"/>
            </a:endParaRPr>
          </a:p>
        </p:txBody>
      </p:sp>
      <p:sp>
        <p:nvSpPr>
          <p:cNvPr id="4" name="スライド番号プレースホルダー 3">
            <a:extLst>
              <a:ext uri="{FF2B5EF4-FFF2-40B4-BE49-F238E27FC236}">
                <a16:creationId xmlns:a16="http://schemas.microsoft.com/office/drawing/2014/main" id="{A70AFD07-3B09-07E0-AA60-5830CA325994}"/>
              </a:ext>
            </a:extLst>
          </p:cNvPr>
          <p:cNvSpPr>
            <a:spLocks noGrp="1"/>
          </p:cNvSpPr>
          <p:nvPr>
            <p:ph type="sldNum" sz="quarter" idx="5"/>
          </p:nvPr>
        </p:nvSpPr>
        <p:spPr/>
        <p:txBody>
          <a:bodyPr/>
          <a:lstStyle/>
          <a:p>
            <a:fld id="{236E2232-FE54-934C-8ABF-C1BBD16827E5}" type="slidenum">
              <a:rPr kumimoji="1" lang="ja-JP" altLang="en-US" smtClean="0"/>
              <a:t>25</a:t>
            </a:fld>
            <a:endParaRPr kumimoji="1" lang="ja-JP" altLang="en-US"/>
          </a:p>
        </p:txBody>
      </p:sp>
      <p:sp>
        <p:nvSpPr>
          <p:cNvPr id="5" name="フッター プレースホルダー 4">
            <a:extLst>
              <a:ext uri="{FF2B5EF4-FFF2-40B4-BE49-F238E27FC236}">
                <a16:creationId xmlns:a16="http://schemas.microsoft.com/office/drawing/2014/main" id="{687FED92-9B4D-31BF-1D3B-F5B9DEBFA693}"/>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19127317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7AFE09-71D4-081C-85F3-DD42976D63F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43993F-9F58-60FE-4100-C1D17774A62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A2504C1-EC73-E159-ED02-BB2E0E1BC556}"/>
              </a:ext>
            </a:extLst>
          </p:cNvPr>
          <p:cNvSpPr>
            <a:spLocks noGrp="1"/>
          </p:cNvSpPr>
          <p:nvPr>
            <p:ph type="body" idx="1"/>
          </p:nvPr>
        </p:nvSpPr>
        <p:spPr/>
        <p:txBody>
          <a:bodyPr/>
          <a:lstStyle/>
          <a:p>
            <a:r>
              <a:rPr lang="en-US" altLang="ja-JP" sz="1000" dirty="0"/>
              <a:t>A</a:t>
            </a:r>
            <a:r>
              <a:rPr lang="ja-JP" altLang="ja-JP" sz="1000" dirty="0" err="1"/>
              <a:t>さんの</a:t>
            </a:r>
            <a:r>
              <a:rPr lang="ja-JP" altLang="ja-JP" sz="1000" dirty="0"/>
              <a:t>事例を通じて、皆さんにもできることがある、ということが、イメージいただけましたでしょうか。 </a:t>
            </a:r>
            <a:endParaRPr lang="en-US" altLang="ja-JP" sz="1000" dirty="0"/>
          </a:p>
          <a:p>
            <a:r>
              <a:rPr lang="ja-JP" altLang="en-US" sz="1000" dirty="0"/>
              <a:t>普段、みなさんが関わっていらっしゃる家族の中にサポートが必要なヤングケアラーがいるかもしれません。</a:t>
            </a:r>
            <a:endParaRPr lang="en-US" altLang="ja-JP" sz="1000" dirty="0"/>
          </a:p>
          <a:p>
            <a:r>
              <a:rPr lang="ja-JP" altLang="en-US" sz="1000" dirty="0"/>
              <a:t>ご家族やヤングケアラーを理解・発見するために、さきほど</a:t>
            </a:r>
            <a:r>
              <a:rPr lang="en-US" altLang="ja-JP" sz="1000" dirty="0"/>
              <a:t>P</a:t>
            </a:r>
            <a:r>
              <a:rPr lang="ja-JP" altLang="en-US" sz="1000" dirty="0"/>
              <a:t>２２で説明をしたエコマップなどを活用することもおすすめです。</a:t>
            </a:r>
            <a:endParaRPr lang="en-US" altLang="ja-JP" sz="1000" dirty="0"/>
          </a:p>
          <a:p>
            <a:endParaRPr lang="en-US" altLang="ja-JP" sz="1000" dirty="0"/>
          </a:p>
          <a:p>
            <a:r>
              <a:rPr lang="en-US" altLang="ja-JP" sz="1000" dirty="0"/>
              <a:t>A</a:t>
            </a:r>
            <a:r>
              <a:rPr lang="ja-JP" altLang="ja-JP" sz="1000" dirty="0" err="1"/>
              <a:t>さん</a:t>
            </a:r>
            <a:r>
              <a:rPr lang="ja-JP" altLang="en-US" sz="1000" dirty="0"/>
              <a:t>事例のように、言語化を促しながら</a:t>
            </a:r>
            <a:endParaRPr lang="en-US" altLang="ja-JP" sz="1000" dirty="0"/>
          </a:p>
          <a:p>
            <a:r>
              <a:rPr lang="ja-JP" altLang="ja-JP" sz="1000" dirty="0"/>
              <a:t>自身のことを気にかけてくれる人がいて、話をしても大丈夫かなと思い、話を聴いてくれる人がいれば、自分の本当のしんどいことを少しずつ言えるようになるのでは</a:t>
            </a:r>
            <a:r>
              <a:rPr lang="ja-JP" altLang="en-US" sz="1000" dirty="0"/>
              <a:t>、と思います。</a:t>
            </a:r>
            <a:endParaRPr lang="ja-JP" altLang="ja-JP" sz="1000" dirty="0"/>
          </a:p>
          <a:p>
            <a:r>
              <a:rPr lang="ja-JP" altLang="ja-JP" sz="1000" dirty="0"/>
              <a:t>自分の語りを聞いてくれる人がいることで、周りへの信頼感や自分への安心感が芽生え、家族のことだけでなく、自分のための行動にもつながっていくように思います。</a:t>
            </a:r>
            <a:endParaRPr lang="en-US" altLang="ja-JP" sz="1000" dirty="0"/>
          </a:p>
          <a:p>
            <a:endParaRPr lang="en-US" altLang="ja-JP" sz="1000" dirty="0"/>
          </a:p>
          <a:p>
            <a:r>
              <a:rPr lang="ja-JP" altLang="en-US" sz="1000" dirty="0">
                <a:latin typeface="+mn-ea"/>
              </a:rPr>
              <a:t>みなさんが、直接、課題を解決できない立場だとしても、例えば、</a:t>
            </a:r>
            <a:r>
              <a:rPr lang="ja-JP" altLang="en-US" sz="1000" dirty="0">
                <a:solidFill>
                  <a:srgbClr val="FF0000"/>
                </a:solidFill>
                <a:latin typeface="+mn-ea"/>
              </a:rPr>
              <a:t>普段から寄り添い、ちょっとした理解者になっていただくことで、子どもたちはずいぶん気が楽になるはずです。</a:t>
            </a:r>
            <a:endParaRPr lang="en-US" altLang="ja-JP" sz="1000" dirty="0">
              <a:latin typeface="+mn-ea"/>
            </a:endParaRPr>
          </a:p>
          <a:p>
            <a:r>
              <a:rPr lang="ja-JP" altLang="en-US" sz="1000" dirty="0">
                <a:latin typeface="+mn-ea"/>
              </a:rPr>
              <a:t>普段から、その子どもを気にかけて、何かあれば話を聴き、支援が必要かなと思うような場面があれば、同意のもと、他の機関と連携することを検討しましょう。　　　　　　　　　　　　　　　　　　　　　　　　　　　　　　　　　　</a:t>
            </a:r>
            <a:endParaRPr lang="en-US" altLang="ja-JP" sz="1000" dirty="0">
              <a:latin typeface="+mn-ea"/>
            </a:endParaRPr>
          </a:p>
          <a:p>
            <a:pPr defTabSz="914256">
              <a:defRPr/>
            </a:pPr>
            <a:r>
              <a:rPr lang="ja-JP" altLang="en-US" sz="1000" dirty="0">
                <a:latin typeface="+mn-ea"/>
              </a:rPr>
              <a:t>子どもも家族も話を聴いてくれる人を待っています。</a:t>
            </a:r>
            <a:endParaRPr lang="ja-JP" altLang="ja-JP" sz="1000" dirty="0">
              <a:latin typeface="+mn-ea"/>
            </a:endParaRPr>
          </a:p>
        </p:txBody>
      </p:sp>
      <p:sp>
        <p:nvSpPr>
          <p:cNvPr id="4" name="スライド番号プレースホルダー 3">
            <a:extLst>
              <a:ext uri="{FF2B5EF4-FFF2-40B4-BE49-F238E27FC236}">
                <a16:creationId xmlns:a16="http://schemas.microsoft.com/office/drawing/2014/main" id="{7695AC34-06CB-2E88-7D0C-BA3E6D40C0E0}"/>
              </a:ext>
            </a:extLst>
          </p:cNvPr>
          <p:cNvSpPr>
            <a:spLocks noGrp="1"/>
          </p:cNvSpPr>
          <p:nvPr>
            <p:ph type="sldNum" sz="quarter" idx="5"/>
          </p:nvPr>
        </p:nvSpPr>
        <p:spPr/>
        <p:txBody>
          <a:bodyPr/>
          <a:lstStyle/>
          <a:p>
            <a:fld id="{236E2232-FE54-934C-8ABF-C1BBD16827E5}" type="slidenum">
              <a:rPr kumimoji="1" lang="ja-JP" altLang="en-US" smtClean="0"/>
              <a:t>26</a:t>
            </a:fld>
            <a:endParaRPr kumimoji="1" lang="ja-JP" altLang="en-US"/>
          </a:p>
        </p:txBody>
      </p:sp>
      <p:sp>
        <p:nvSpPr>
          <p:cNvPr id="5" name="フッター プレースホルダー 4">
            <a:extLst>
              <a:ext uri="{FF2B5EF4-FFF2-40B4-BE49-F238E27FC236}">
                <a16:creationId xmlns:a16="http://schemas.microsoft.com/office/drawing/2014/main" id="{6623F8EA-A093-38D1-1314-7BBB4D9D4EDF}"/>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25141378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336553" y="4656311"/>
            <a:ext cx="6137275" cy="5156032"/>
          </a:xfrm>
        </p:spPr>
        <p:txBody>
          <a:bodyPr/>
          <a:lstStyle/>
          <a:p>
            <a:pPr>
              <a:spcBef>
                <a:spcPct val="0"/>
              </a:spcBef>
            </a:pPr>
            <a:endParaRPr lang="ja-JP" altLang="en-US"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27</a:t>
            </a:fld>
            <a:endParaRPr kumimoji="1" lang="ja-JP" altLang="en-US"/>
          </a:p>
        </p:txBody>
      </p:sp>
      <p:sp>
        <p:nvSpPr>
          <p:cNvPr id="5" name="フッター プレースホルダー 4">
            <a:extLst>
              <a:ext uri="{FF2B5EF4-FFF2-40B4-BE49-F238E27FC236}">
                <a16:creationId xmlns:a16="http://schemas.microsoft.com/office/drawing/2014/main" id="{ECD060E3-839D-B74F-6C9E-A3A4C891E90A}"/>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1051844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29</a:t>
            </a:fld>
            <a:endParaRPr kumimoji="1" lang="ja-JP" altLang="en-US"/>
          </a:p>
        </p:txBody>
      </p:sp>
      <p:sp>
        <p:nvSpPr>
          <p:cNvPr id="5" name="フッター プレースホルダー 4">
            <a:extLst>
              <a:ext uri="{FF2B5EF4-FFF2-40B4-BE49-F238E27FC236}">
                <a16:creationId xmlns:a16="http://schemas.microsoft.com/office/drawing/2014/main" id="{5FA01239-2E9C-979B-210B-91641A38044C}"/>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37007967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0721" y="4783311"/>
            <a:ext cx="5445760" cy="5156032"/>
          </a:xfrm>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30</a:t>
            </a:fld>
            <a:endParaRPr kumimoji="1" lang="ja-JP" altLang="en-US" dirty="0"/>
          </a:p>
        </p:txBody>
      </p:sp>
      <p:sp>
        <p:nvSpPr>
          <p:cNvPr id="5" name="フッター プレースホルダー 4">
            <a:extLst>
              <a:ext uri="{FF2B5EF4-FFF2-40B4-BE49-F238E27FC236}">
                <a16:creationId xmlns:a16="http://schemas.microsoft.com/office/drawing/2014/main" id="{7BD0A534-7D29-DEED-2D3F-F3453927E303}"/>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22442508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36E2232-FE54-934C-8ABF-C1BBD16827E5}" type="slidenum">
              <a:rPr kumimoji="1" lang="ja-JP" altLang="en-US" smtClean="0"/>
              <a:t>31</a:t>
            </a:fld>
            <a:endParaRPr kumimoji="1" lang="ja-JP" altLang="en-US"/>
          </a:p>
        </p:txBody>
      </p:sp>
      <p:sp>
        <p:nvSpPr>
          <p:cNvPr id="5" name="フッター プレースホルダー 4">
            <a:extLst>
              <a:ext uri="{FF2B5EF4-FFF2-40B4-BE49-F238E27FC236}">
                <a16:creationId xmlns:a16="http://schemas.microsoft.com/office/drawing/2014/main" id="{AF2ACDC0-6F3E-BCC3-21B0-D2CB3F714605}"/>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26960583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fld id="{236E2232-FE54-934C-8ABF-C1BBD16827E5}" type="slidenum">
              <a:rPr kumimoji="1" lang="ja-JP" altLang="en-US" smtClean="0"/>
              <a:t>32</a:t>
            </a:fld>
            <a:endParaRPr kumimoji="1" lang="ja-JP" altLang="en-US"/>
          </a:p>
        </p:txBody>
      </p:sp>
      <p:sp>
        <p:nvSpPr>
          <p:cNvPr id="5" name="フッター プレースホルダー 4">
            <a:extLst>
              <a:ext uri="{FF2B5EF4-FFF2-40B4-BE49-F238E27FC236}">
                <a16:creationId xmlns:a16="http://schemas.microsoft.com/office/drawing/2014/main" id="{944E455E-7564-6A27-87A9-097211A78C72}"/>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341886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79768" y="4777196"/>
            <a:ext cx="5438140" cy="5149444"/>
          </a:xfrm>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33</a:t>
            </a:fld>
            <a:endParaRPr kumimoji="1" lang="ja-JP" altLang="en-US" dirty="0"/>
          </a:p>
        </p:txBody>
      </p:sp>
      <p:sp>
        <p:nvSpPr>
          <p:cNvPr id="5" name="フッター プレースホルダー 4">
            <a:extLst>
              <a:ext uri="{FF2B5EF4-FFF2-40B4-BE49-F238E27FC236}">
                <a16:creationId xmlns:a16="http://schemas.microsoft.com/office/drawing/2014/main" id="{ED30A977-0BBE-8E38-38C3-5BB61217CF0D}"/>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119722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E3DD01A-F7A1-437C-931A-A81A10CF359E}" type="slidenum">
              <a:rPr kumimoji="1" lang="ja-JP" altLang="en-US" smtClean="0"/>
              <a:t>34</a:t>
            </a:fld>
            <a:endParaRPr kumimoji="1" lang="ja-JP" altLang="en-US"/>
          </a:p>
        </p:txBody>
      </p:sp>
    </p:spTree>
    <p:extLst>
      <p:ext uri="{BB962C8B-B14F-4D97-AF65-F5344CB8AC3E}">
        <p14:creationId xmlns:p14="http://schemas.microsoft.com/office/powerpoint/2010/main" val="17957713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ja-JP"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35</a:t>
            </a:fld>
            <a:endParaRPr kumimoji="1" lang="ja-JP" altLang="en-US"/>
          </a:p>
        </p:txBody>
      </p:sp>
      <p:sp>
        <p:nvSpPr>
          <p:cNvPr id="5" name="フッター プレースホルダー 4">
            <a:extLst>
              <a:ext uri="{FF2B5EF4-FFF2-40B4-BE49-F238E27FC236}">
                <a16:creationId xmlns:a16="http://schemas.microsoft.com/office/drawing/2014/main" id="{4715CD22-D3C5-E482-5E7F-FD481335CF09}"/>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1337101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0721" y="4783310"/>
            <a:ext cx="5445760" cy="4875043"/>
          </a:xfrm>
        </p:spPr>
        <p:txBody>
          <a:bodyPr/>
          <a:lstStyle/>
          <a:p>
            <a:endParaRPr lang="ja-JP" altLang="ja-JP" dirty="0"/>
          </a:p>
        </p:txBody>
      </p:sp>
      <p:sp>
        <p:nvSpPr>
          <p:cNvPr id="4" name="スライド番号プレースホルダー 3"/>
          <p:cNvSpPr>
            <a:spLocks noGrp="1"/>
          </p:cNvSpPr>
          <p:nvPr>
            <p:ph type="sldNum" sz="quarter" idx="5"/>
          </p:nvPr>
        </p:nvSpPr>
        <p:spPr/>
        <p:txBody>
          <a:bodyPr/>
          <a:lstStyle/>
          <a:p>
            <a:pPr defTabSz="914256">
              <a:defRPr/>
            </a:pPr>
            <a:fld id="{236E2232-FE54-934C-8ABF-C1BBD16827E5}" type="slidenum">
              <a:rPr lang="ja-JP" altLang="en-US">
                <a:solidFill>
                  <a:prstClr val="black"/>
                </a:solidFill>
                <a:latin typeface="游ゴシック" panose="020F0502020204030204"/>
                <a:ea typeface="游ゴシック" panose="020B0400000000000000" pitchFamily="50" charset="-128"/>
              </a:rPr>
              <a:pPr defTabSz="914256">
                <a:defRPr/>
              </a:pPr>
              <a:t>2</a:t>
            </a:fld>
            <a:endParaRPr lang="ja-JP" altLang="en-US">
              <a:solidFill>
                <a:prstClr val="black"/>
              </a:solidFill>
              <a:latin typeface="游ゴシック" panose="020F0502020204030204"/>
              <a:ea typeface="游ゴシック" panose="020B0400000000000000" pitchFamily="50" charset="-128"/>
            </a:endParaRPr>
          </a:p>
        </p:txBody>
      </p:sp>
      <p:sp>
        <p:nvSpPr>
          <p:cNvPr id="5" name="フッター プレースホルダー 4">
            <a:extLst>
              <a:ext uri="{FF2B5EF4-FFF2-40B4-BE49-F238E27FC236}">
                <a16:creationId xmlns:a16="http://schemas.microsoft.com/office/drawing/2014/main" id="{3487BD00-ED98-1BD0-7013-F939B8AE2691}"/>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2894673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ja-JP"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36</a:t>
            </a:fld>
            <a:endParaRPr kumimoji="1" lang="ja-JP" altLang="en-US"/>
          </a:p>
        </p:txBody>
      </p:sp>
      <p:sp>
        <p:nvSpPr>
          <p:cNvPr id="5" name="フッター プレースホルダー 4">
            <a:extLst>
              <a:ext uri="{FF2B5EF4-FFF2-40B4-BE49-F238E27FC236}">
                <a16:creationId xmlns:a16="http://schemas.microsoft.com/office/drawing/2014/main" id="{0CA42BB2-3DF2-37F4-073D-257095BB091B}"/>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3433502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36E2232-FE54-934C-8ABF-C1BBD16827E5}" type="slidenum">
              <a:rPr kumimoji="1" lang="ja-JP" altLang="en-US" smtClean="0"/>
              <a:t>3</a:t>
            </a:fld>
            <a:endParaRPr kumimoji="1" lang="ja-JP" altLang="en-US"/>
          </a:p>
        </p:txBody>
      </p:sp>
      <p:sp>
        <p:nvSpPr>
          <p:cNvPr id="5" name="フッター プレースホルダー 4">
            <a:extLst>
              <a:ext uri="{FF2B5EF4-FFF2-40B4-BE49-F238E27FC236}">
                <a16:creationId xmlns:a16="http://schemas.microsoft.com/office/drawing/2014/main" id="{021D427A-82FD-C09C-ECC3-73428E54ABB2}"/>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18832185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236E2232-FE54-934C-8ABF-C1BBD16827E5}" type="slidenum">
              <a:rPr kumimoji="1" lang="ja-JP" altLang="en-US" smtClean="0"/>
              <a:t>4</a:t>
            </a:fld>
            <a:endParaRPr kumimoji="1" lang="ja-JP" altLang="en-US"/>
          </a:p>
        </p:txBody>
      </p:sp>
    </p:spTree>
    <p:extLst>
      <p:ext uri="{BB962C8B-B14F-4D97-AF65-F5344CB8AC3E}">
        <p14:creationId xmlns:p14="http://schemas.microsoft.com/office/powerpoint/2010/main" val="4094778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0721" y="4783310"/>
            <a:ext cx="5445760" cy="4875043"/>
          </a:xfrm>
        </p:spPr>
        <p:txBody>
          <a:bodyPr/>
          <a:lstStyle/>
          <a:p>
            <a:endParaRPr lang="ja-JP" altLang="ja-JP" dirty="0"/>
          </a:p>
        </p:txBody>
      </p:sp>
      <p:sp>
        <p:nvSpPr>
          <p:cNvPr id="4" name="スライド番号プレースホルダー 3"/>
          <p:cNvSpPr>
            <a:spLocks noGrp="1"/>
          </p:cNvSpPr>
          <p:nvPr>
            <p:ph type="sldNum" sz="quarter" idx="5"/>
          </p:nvPr>
        </p:nvSpPr>
        <p:spPr/>
        <p:txBody>
          <a:bodyPr/>
          <a:lstStyle/>
          <a:p>
            <a:pPr defTabSz="914256">
              <a:defRPr/>
            </a:pPr>
            <a:fld id="{236E2232-FE54-934C-8ABF-C1BBD16827E5}" type="slidenum">
              <a:rPr lang="ja-JP" altLang="en-US">
                <a:solidFill>
                  <a:prstClr val="black"/>
                </a:solidFill>
                <a:latin typeface="游ゴシック" panose="020F0502020204030204"/>
                <a:ea typeface="游ゴシック" panose="020B0400000000000000" pitchFamily="50" charset="-128"/>
              </a:rPr>
              <a:pPr defTabSz="914256">
                <a:defRPr/>
              </a:pPr>
              <a:t>5</a:t>
            </a:fld>
            <a:endParaRPr lang="ja-JP" altLang="en-US">
              <a:solidFill>
                <a:prstClr val="black"/>
              </a:solidFill>
              <a:latin typeface="游ゴシック" panose="020F0502020204030204"/>
              <a:ea typeface="游ゴシック" panose="020B0400000000000000" pitchFamily="50" charset="-128"/>
            </a:endParaRPr>
          </a:p>
        </p:txBody>
      </p:sp>
      <p:sp>
        <p:nvSpPr>
          <p:cNvPr id="5" name="フッター プレースホルダー 4">
            <a:extLst>
              <a:ext uri="{FF2B5EF4-FFF2-40B4-BE49-F238E27FC236}">
                <a16:creationId xmlns:a16="http://schemas.microsoft.com/office/drawing/2014/main" id="{3487BD00-ED98-1BD0-7013-F939B8AE2691}"/>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1759848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endParaRPr kumimoji="1" lang="ja-JP" altLang="en-US"/>
          </a:p>
        </p:txBody>
      </p:sp>
      <p:sp>
        <p:nvSpPr>
          <p:cNvPr id="5" name="スライド番号プレースホルダー 4"/>
          <p:cNvSpPr>
            <a:spLocks noGrp="1"/>
          </p:cNvSpPr>
          <p:nvPr>
            <p:ph type="sldNum" sz="quarter" idx="5"/>
          </p:nvPr>
        </p:nvSpPr>
        <p:spPr/>
        <p:txBody>
          <a:bodyPr/>
          <a:lstStyle/>
          <a:p>
            <a:fld id="{236E2232-FE54-934C-8ABF-C1BBD16827E5}" type="slidenum">
              <a:rPr kumimoji="1" lang="ja-JP" altLang="en-US" smtClean="0"/>
              <a:t>8</a:t>
            </a:fld>
            <a:endParaRPr kumimoji="1" lang="ja-JP" altLang="en-US"/>
          </a:p>
        </p:txBody>
      </p:sp>
    </p:spTree>
    <p:extLst>
      <p:ext uri="{BB962C8B-B14F-4D97-AF65-F5344CB8AC3E}">
        <p14:creationId xmlns:p14="http://schemas.microsoft.com/office/powerpoint/2010/main" val="10130674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0721" y="4783308"/>
            <a:ext cx="5445760" cy="4347046"/>
          </a:xfrm>
        </p:spPr>
        <p:txBody>
          <a:bodyPr/>
          <a:lstStyle/>
          <a:p>
            <a:r>
              <a:rPr lang="ja-JP" altLang="en-US"/>
              <a:t>ラベリングのためではなく、レッテルでもない。見つけるため</a:t>
            </a:r>
            <a:endParaRPr lang="en-US" altLang="ja-JP" dirty="0"/>
          </a:p>
        </p:txBody>
      </p:sp>
      <p:sp>
        <p:nvSpPr>
          <p:cNvPr id="4" name="スライド番号プレースホルダー 3"/>
          <p:cNvSpPr>
            <a:spLocks noGrp="1"/>
          </p:cNvSpPr>
          <p:nvPr>
            <p:ph type="sldNum" sz="quarter" idx="5"/>
          </p:nvPr>
        </p:nvSpPr>
        <p:spPr/>
        <p:txBody>
          <a:bodyPr/>
          <a:lstStyle/>
          <a:p>
            <a:pPr defTabSz="914256">
              <a:defRPr/>
            </a:pPr>
            <a:fld id="{236E2232-FE54-934C-8ABF-C1BBD16827E5}" type="slidenum">
              <a:rPr lang="ja-JP" altLang="en-US">
                <a:solidFill>
                  <a:prstClr val="black"/>
                </a:solidFill>
                <a:latin typeface="游ゴシック" panose="020F0502020204030204"/>
                <a:ea typeface="游ゴシック" panose="020B0400000000000000" pitchFamily="50" charset="-128"/>
              </a:rPr>
              <a:pPr defTabSz="914256">
                <a:defRPr/>
              </a:pPr>
              <a:t>10</a:t>
            </a:fld>
            <a:endParaRPr lang="ja-JP" altLang="en-US">
              <a:solidFill>
                <a:prstClr val="black"/>
              </a:solidFill>
              <a:latin typeface="游ゴシック" panose="020F0502020204030204"/>
              <a:ea typeface="游ゴシック" panose="020B0400000000000000" pitchFamily="50" charset="-128"/>
            </a:endParaRPr>
          </a:p>
        </p:txBody>
      </p:sp>
      <p:sp>
        <p:nvSpPr>
          <p:cNvPr id="5" name="フッター プレースホルダー 4">
            <a:extLst>
              <a:ext uri="{FF2B5EF4-FFF2-40B4-BE49-F238E27FC236}">
                <a16:creationId xmlns:a16="http://schemas.microsoft.com/office/drawing/2014/main" id="{764E4EB6-CFBE-7CCF-7B1D-274577ADA2A9}"/>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3820609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680721" y="4783308"/>
            <a:ext cx="5445760" cy="4347046"/>
          </a:xfrm>
        </p:spPr>
        <p:txBody>
          <a:bodyPr/>
          <a:lstStyle/>
          <a:p>
            <a:r>
              <a:rPr lang="ja-JP" altLang="en-US" dirty="0"/>
              <a:t>身体的な疲労だけでなく、情緒的な疲労も大きく影響</a:t>
            </a:r>
            <a:endParaRPr lang="en-US" altLang="ja-JP" dirty="0"/>
          </a:p>
          <a:p>
            <a:r>
              <a:rPr lang="ja-JP" altLang="en-US" dirty="0"/>
              <a:t>ケアをすることが生き甲斐になっている場合には、ケアを埋める時間的、情緒的なものがないと、燃え尽きてしまう</a:t>
            </a:r>
            <a:endParaRPr lang="en-US" altLang="ja-JP" dirty="0"/>
          </a:p>
          <a:p>
            <a:endParaRPr lang="en-US" altLang="ja-JP" dirty="0"/>
          </a:p>
          <a:p>
            <a:r>
              <a:rPr lang="ja-JP" altLang="en-US" dirty="0">
                <a:latin typeface="メイリオ" panose="020B0604030504040204" pitchFamily="50" charset="-128"/>
                <a:ea typeface="メイリオ" panose="020B0604030504040204" pitchFamily="50" charset="-128"/>
              </a:rPr>
              <a:t>東大病院では、１０歳から１６歳の間に２年おきに訪問調査（前向きのコーホート調査）</a:t>
            </a:r>
            <a:r>
              <a:rPr lang="ja-JP" altLang="en-US">
                <a:latin typeface="メイリオ" panose="020B0604030504040204" pitchFamily="50" charset="-128"/>
                <a:ea typeface="メイリオ" panose="020B0604030504040204" pitchFamily="50" charset="-128"/>
              </a:rPr>
              <a:t>を行なった</a:t>
            </a:r>
            <a:endParaRPr lang="en-US" altLang="ja-JP" dirty="0">
              <a:latin typeface="メイリオ" panose="020B0604030504040204" pitchFamily="50" charset="-128"/>
              <a:ea typeface="メイリオ" panose="020B0604030504040204" pitchFamily="50" charset="-128"/>
            </a:endParaRPr>
          </a:p>
          <a:p>
            <a:endParaRPr lang="en-US" altLang="ja-JP" dirty="0">
              <a:latin typeface="メイリオ" panose="020B0604030504040204" pitchFamily="50" charset="-128"/>
              <a:ea typeface="メイリオ" panose="020B0604030504040204" pitchFamily="50" charset="-128"/>
            </a:endParaRPr>
          </a:p>
          <a:p>
            <a:r>
              <a:rPr lang="ja-JP" altLang="en-US">
                <a:latin typeface="メイリオ" panose="020B0604030504040204" pitchFamily="50" charset="-128"/>
                <a:ea typeface="メイリオ" panose="020B0604030504040204" pitchFamily="50" charset="-128"/>
              </a:rPr>
              <a:t>バーンアウト</a:t>
            </a:r>
            <a:endParaRPr lang="ja-JP" altLang="en-US" dirty="0"/>
          </a:p>
          <a:p>
            <a:endParaRPr lang="en-US" altLang="ja-JP" dirty="0"/>
          </a:p>
        </p:txBody>
      </p:sp>
      <p:sp>
        <p:nvSpPr>
          <p:cNvPr id="4" name="スライド番号プレースホルダー 3"/>
          <p:cNvSpPr>
            <a:spLocks noGrp="1"/>
          </p:cNvSpPr>
          <p:nvPr>
            <p:ph type="sldNum" sz="quarter" idx="5"/>
          </p:nvPr>
        </p:nvSpPr>
        <p:spPr/>
        <p:txBody>
          <a:bodyPr/>
          <a:lstStyle/>
          <a:p>
            <a:pPr defTabSz="914256">
              <a:defRPr/>
            </a:pPr>
            <a:fld id="{236E2232-FE54-934C-8ABF-C1BBD16827E5}" type="slidenum">
              <a:rPr lang="ja-JP" altLang="en-US">
                <a:solidFill>
                  <a:prstClr val="black"/>
                </a:solidFill>
                <a:latin typeface="游ゴシック" panose="020F0502020204030204"/>
                <a:ea typeface="游ゴシック" panose="020B0400000000000000" pitchFamily="50" charset="-128"/>
              </a:rPr>
              <a:pPr defTabSz="914256">
                <a:defRPr/>
              </a:pPr>
              <a:t>13</a:t>
            </a:fld>
            <a:endParaRPr lang="ja-JP" altLang="en-US">
              <a:solidFill>
                <a:prstClr val="black"/>
              </a:solidFill>
              <a:latin typeface="游ゴシック" panose="020F0502020204030204"/>
              <a:ea typeface="游ゴシック" panose="020B0400000000000000" pitchFamily="50" charset="-128"/>
            </a:endParaRPr>
          </a:p>
        </p:txBody>
      </p:sp>
      <p:sp>
        <p:nvSpPr>
          <p:cNvPr id="5" name="フッター プレースホルダー 4">
            <a:extLst>
              <a:ext uri="{FF2B5EF4-FFF2-40B4-BE49-F238E27FC236}">
                <a16:creationId xmlns:a16="http://schemas.microsoft.com/office/drawing/2014/main" id="{764E4EB6-CFBE-7CCF-7B1D-274577ADA2A9}"/>
              </a:ext>
            </a:extLst>
          </p:cNvPr>
          <p:cNvSpPr>
            <a:spLocks noGrp="1"/>
          </p:cNvSpPr>
          <p:nvPr>
            <p:ph type="ftr" sz="quarter" idx="4"/>
          </p:nvPr>
        </p:nvSpPr>
        <p:spPr/>
        <p:txBody>
          <a:bodyPr/>
          <a:lstStyle/>
          <a:p>
            <a:endParaRPr kumimoji="1" lang="ja-JP" altLang="en-US"/>
          </a:p>
        </p:txBody>
      </p:sp>
    </p:spTree>
    <p:extLst>
      <p:ext uri="{BB962C8B-B14F-4D97-AF65-F5344CB8AC3E}">
        <p14:creationId xmlns:p14="http://schemas.microsoft.com/office/powerpoint/2010/main" val="3061672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F0172499-727A-376C-6D61-C767EE6F2E41}"/>
              </a:ext>
            </a:extLst>
          </p:cNvPr>
          <p:cNvSpPr>
            <a:spLocks noGrp="1"/>
          </p:cNvSpPr>
          <p:nvPr>
            <p:ph type="ftr" sz="quarter" idx="11"/>
          </p:nvPr>
        </p:nvSpPr>
        <p:spPr/>
        <p:txBody>
          <a:bodyPr/>
          <a:lstStyle/>
          <a:p>
            <a:endParaRPr kumimoji="1" lang="ja-JP" altLang="en-US"/>
          </a:p>
        </p:txBody>
      </p:sp>
      <p:grpSp>
        <p:nvGrpSpPr>
          <p:cNvPr id="11" name="グループ化 10">
            <a:extLst>
              <a:ext uri="{FF2B5EF4-FFF2-40B4-BE49-F238E27FC236}">
                <a16:creationId xmlns:a16="http://schemas.microsoft.com/office/drawing/2014/main" id="{9CEE44E5-7019-4E57-93F6-DB09805B1C29}"/>
              </a:ext>
            </a:extLst>
          </p:cNvPr>
          <p:cNvGrpSpPr/>
          <p:nvPr userDrawn="1"/>
        </p:nvGrpSpPr>
        <p:grpSpPr>
          <a:xfrm>
            <a:off x="611572" y="621082"/>
            <a:ext cx="636414" cy="627083"/>
            <a:chOff x="886408" y="1082351"/>
            <a:chExt cx="636414" cy="627083"/>
          </a:xfrm>
        </p:grpSpPr>
        <p:sp>
          <p:nvSpPr>
            <p:cNvPr id="12" name="楕円 11">
              <a:extLst>
                <a:ext uri="{FF2B5EF4-FFF2-40B4-BE49-F238E27FC236}">
                  <a16:creationId xmlns:a16="http://schemas.microsoft.com/office/drawing/2014/main" id="{9AC25AF7-4C0B-4A04-9B5E-1DE837E0FB0F}"/>
                </a:ext>
              </a:extLst>
            </p:cNvPr>
            <p:cNvSpPr/>
            <p:nvPr/>
          </p:nvSpPr>
          <p:spPr>
            <a:xfrm>
              <a:off x="886408" y="1082351"/>
              <a:ext cx="540000" cy="540000"/>
            </a:xfrm>
            <a:prstGeom prst="ellipse">
              <a:avLst/>
            </a:prstGeom>
            <a:solidFill>
              <a:srgbClr val="9ADAA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楕円 12">
              <a:extLst>
                <a:ext uri="{FF2B5EF4-FFF2-40B4-BE49-F238E27FC236}">
                  <a16:creationId xmlns:a16="http://schemas.microsoft.com/office/drawing/2014/main" id="{D190B83D-68C5-4D92-8D26-75C12CD694E5}"/>
                </a:ext>
              </a:extLst>
            </p:cNvPr>
            <p:cNvSpPr/>
            <p:nvPr/>
          </p:nvSpPr>
          <p:spPr>
            <a:xfrm>
              <a:off x="982822" y="1169434"/>
              <a:ext cx="540000" cy="540000"/>
            </a:xfrm>
            <a:prstGeom prst="ellipse">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フリーフォーム: 図形 13">
            <a:extLst>
              <a:ext uri="{FF2B5EF4-FFF2-40B4-BE49-F238E27FC236}">
                <a16:creationId xmlns:a16="http://schemas.microsoft.com/office/drawing/2014/main" id="{C010EEEB-C75A-4833-B1E1-D8982D34AA98}"/>
              </a:ext>
            </a:extLst>
          </p:cNvPr>
          <p:cNvSpPr/>
          <p:nvPr userDrawn="1"/>
        </p:nvSpPr>
        <p:spPr>
          <a:xfrm>
            <a:off x="1225066" y="1200838"/>
            <a:ext cx="9395927" cy="18661"/>
          </a:xfrm>
          <a:custGeom>
            <a:avLst/>
            <a:gdLst>
              <a:gd name="connsiteX0" fmla="*/ 0 w 9395927"/>
              <a:gd name="connsiteY0" fmla="*/ 0 h 18661"/>
              <a:gd name="connsiteX1" fmla="*/ 765097 w 9395927"/>
              <a:gd name="connsiteY1" fmla="*/ 1520 h 18661"/>
              <a:gd name="connsiteX2" fmla="*/ 1154357 w 9395927"/>
              <a:gd name="connsiteY2" fmla="*/ 2293 h 18661"/>
              <a:gd name="connsiteX3" fmla="*/ 2013413 w 9395927"/>
              <a:gd name="connsiteY3" fmla="*/ 3999 h 18661"/>
              <a:gd name="connsiteX4" fmla="*/ 2590591 w 9395927"/>
              <a:gd name="connsiteY4" fmla="*/ 5145 h 18661"/>
              <a:gd name="connsiteX5" fmla="*/ 3261729 w 9395927"/>
              <a:gd name="connsiteY5" fmla="*/ 6478 h 18661"/>
              <a:gd name="connsiteX6" fmla="*/ 4026826 w 9395927"/>
              <a:gd name="connsiteY6" fmla="*/ 7998 h 18661"/>
              <a:gd name="connsiteX7" fmla="*/ 4604004 w 9395927"/>
              <a:gd name="connsiteY7" fmla="*/ 9144 h 18661"/>
              <a:gd name="connsiteX8" fmla="*/ 5369101 w 9395927"/>
              <a:gd name="connsiteY8" fmla="*/ 10663 h 18661"/>
              <a:gd name="connsiteX9" fmla="*/ 5758361 w 9395927"/>
              <a:gd name="connsiteY9" fmla="*/ 11437 h 18661"/>
              <a:gd name="connsiteX10" fmla="*/ 6147621 w 9395927"/>
              <a:gd name="connsiteY10" fmla="*/ 12210 h 18661"/>
              <a:gd name="connsiteX11" fmla="*/ 6818758 w 9395927"/>
              <a:gd name="connsiteY11" fmla="*/ 13543 h 18661"/>
              <a:gd name="connsiteX12" fmla="*/ 7583855 w 9395927"/>
              <a:gd name="connsiteY12" fmla="*/ 15062 h 18661"/>
              <a:gd name="connsiteX13" fmla="*/ 8442912 w 9395927"/>
              <a:gd name="connsiteY13" fmla="*/ 16768 h 18661"/>
              <a:gd name="connsiteX14" fmla="*/ 9395927 w 9395927"/>
              <a:gd name="connsiteY14" fmla="*/ 18661 h 1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95927" h="18661" extrusionOk="0">
                <a:moveTo>
                  <a:pt x="0" y="0"/>
                </a:moveTo>
                <a:cubicBezTo>
                  <a:pt x="376385" y="25039"/>
                  <a:pt x="389700" y="-34533"/>
                  <a:pt x="765097" y="1520"/>
                </a:cubicBezTo>
                <a:cubicBezTo>
                  <a:pt x="1140494" y="37572"/>
                  <a:pt x="1065770" y="-346"/>
                  <a:pt x="1154357" y="2293"/>
                </a:cubicBezTo>
                <a:cubicBezTo>
                  <a:pt x="1242944" y="4932"/>
                  <a:pt x="1617965" y="-3934"/>
                  <a:pt x="2013413" y="3999"/>
                </a:cubicBezTo>
                <a:cubicBezTo>
                  <a:pt x="2408861" y="11932"/>
                  <a:pt x="2336690" y="22349"/>
                  <a:pt x="2590591" y="5145"/>
                </a:cubicBezTo>
                <a:cubicBezTo>
                  <a:pt x="2844492" y="-12059"/>
                  <a:pt x="3080567" y="2157"/>
                  <a:pt x="3261729" y="6478"/>
                </a:cubicBezTo>
                <a:cubicBezTo>
                  <a:pt x="3442891" y="10799"/>
                  <a:pt x="3840433" y="37795"/>
                  <a:pt x="4026826" y="7998"/>
                </a:cubicBezTo>
                <a:cubicBezTo>
                  <a:pt x="4213219" y="-21799"/>
                  <a:pt x="4355937" y="-9840"/>
                  <a:pt x="4604004" y="9144"/>
                </a:cubicBezTo>
                <a:cubicBezTo>
                  <a:pt x="4852071" y="28128"/>
                  <a:pt x="5036343" y="-28131"/>
                  <a:pt x="5369101" y="10663"/>
                </a:cubicBezTo>
                <a:cubicBezTo>
                  <a:pt x="5701859" y="49458"/>
                  <a:pt x="5584129" y="2055"/>
                  <a:pt x="5758361" y="11437"/>
                </a:cubicBezTo>
                <a:cubicBezTo>
                  <a:pt x="5932593" y="20819"/>
                  <a:pt x="6059899" y="7111"/>
                  <a:pt x="6147621" y="12210"/>
                </a:cubicBezTo>
                <a:cubicBezTo>
                  <a:pt x="6235343" y="17309"/>
                  <a:pt x="6645262" y="8812"/>
                  <a:pt x="6818758" y="13543"/>
                </a:cubicBezTo>
                <a:cubicBezTo>
                  <a:pt x="6992254" y="18273"/>
                  <a:pt x="7318050" y="26085"/>
                  <a:pt x="7583855" y="15062"/>
                </a:cubicBezTo>
                <a:cubicBezTo>
                  <a:pt x="7849660" y="4039"/>
                  <a:pt x="8178654" y="2390"/>
                  <a:pt x="8442912" y="16768"/>
                </a:cubicBezTo>
                <a:cubicBezTo>
                  <a:pt x="8707170" y="31146"/>
                  <a:pt x="9150672" y="18171"/>
                  <a:pt x="9395927" y="18661"/>
                </a:cubicBezTo>
              </a:path>
            </a:pathLst>
          </a:custGeom>
          <a:noFill/>
          <a:ln w="38100">
            <a:solidFill>
              <a:srgbClr val="9ADAA5">
                <a:alpha val="40000"/>
              </a:srgbClr>
            </a:solidFill>
            <a:extLst>
              <a:ext uri="{C807C97D-BFC1-408E-A445-0C87EB9F89A2}">
                <ask:lineSketchStyleProps xmlns:ask="http://schemas.microsoft.com/office/drawing/2018/sketchyshapes" sd="2222286363">
                  <a:custGeom>
                    <a:avLst/>
                    <a:gdLst>
                      <a:gd name="connsiteX0" fmla="*/ 0 w 9395927"/>
                      <a:gd name="connsiteY0" fmla="*/ 0 h 18661"/>
                      <a:gd name="connsiteX1" fmla="*/ 9395927 w 9395927"/>
                      <a:gd name="connsiteY1" fmla="*/ 18661 h 18661"/>
                    </a:gdLst>
                    <a:ahLst/>
                    <a:cxnLst>
                      <a:cxn ang="0">
                        <a:pos x="connsiteX0" y="connsiteY0"/>
                      </a:cxn>
                      <a:cxn ang="0">
                        <a:pos x="connsiteX1" y="connsiteY1"/>
                      </a:cxn>
                    </a:cxnLst>
                    <a:rect l="l" t="t" r="r" b="b"/>
                    <a:pathLst>
                      <a:path w="9395927" h="18661">
                        <a:moveTo>
                          <a:pt x="0" y="0"/>
                        </a:moveTo>
                        <a:lnTo>
                          <a:pt x="9395927" y="18661"/>
                        </a:ln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タイトル 1">
            <a:extLst>
              <a:ext uri="{FF2B5EF4-FFF2-40B4-BE49-F238E27FC236}">
                <a16:creationId xmlns:a16="http://schemas.microsoft.com/office/drawing/2014/main" id="{04336CE0-CD4F-4D45-B534-D951C964AED8}"/>
              </a:ext>
            </a:extLst>
          </p:cNvPr>
          <p:cNvSpPr>
            <a:spLocks noGrp="1"/>
          </p:cNvSpPr>
          <p:nvPr>
            <p:ph type="title"/>
          </p:nvPr>
        </p:nvSpPr>
        <p:spPr>
          <a:xfrm>
            <a:off x="1344400" y="600383"/>
            <a:ext cx="10515600" cy="720000"/>
          </a:xfrm>
        </p:spPr>
        <p:txBody>
          <a:bodyPr>
            <a:normAutofit/>
          </a:bodyPr>
          <a:lstStyle>
            <a:lvl1pPr>
              <a:defRPr sz="2000">
                <a:latin typeface="BIZ UDPゴシック" panose="020B0400000000000000" pitchFamily="50" charset="-128"/>
                <a:ea typeface="BIZ UDPゴシック" panose="020B0400000000000000" pitchFamily="50" charset="-128"/>
              </a:defRPr>
            </a:lvl1pPr>
          </a:lstStyle>
          <a:p>
            <a:r>
              <a:rPr kumimoji="1" lang="ja-JP" altLang="en-US" dirty="0"/>
              <a:t>マスター タイトルの書式設定</a:t>
            </a:r>
          </a:p>
        </p:txBody>
      </p:sp>
      <p:sp>
        <p:nvSpPr>
          <p:cNvPr id="2" name="角丸四角形 3">
            <a:extLst>
              <a:ext uri="{FF2B5EF4-FFF2-40B4-BE49-F238E27FC236}">
                <a16:creationId xmlns:a16="http://schemas.microsoft.com/office/drawing/2014/main" id="{D73FE361-37C0-1A35-81DC-67C2E62F3359}"/>
              </a:ext>
            </a:extLst>
          </p:cNvPr>
          <p:cNvSpPr/>
          <p:nvPr userDrawn="1"/>
        </p:nvSpPr>
        <p:spPr>
          <a:xfrm>
            <a:off x="8153400" y="182562"/>
            <a:ext cx="3656368" cy="324000"/>
          </a:xfrm>
          <a:prstGeom prst="roundRect">
            <a:avLst>
              <a:gd name="adj" fmla="val 50000"/>
            </a:avLst>
          </a:prstGeom>
          <a:solidFill>
            <a:schemeClr val="accent4">
              <a:lumMod val="20000"/>
              <a:lumOff val="80000"/>
            </a:schemeClr>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令和</a:t>
            </a:r>
            <a:r>
              <a:rPr lang="en-US" altLang="ja-JP"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7</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年度</a:t>
            </a:r>
            <a:r>
              <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大阪府ヤングケアラー</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支援研修</a:t>
            </a:r>
            <a:endPar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p:txBody>
      </p:sp>
      <p:sp>
        <p:nvSpPr>
          <p:cNvPr id="3" name="スライド番号プレースホルダー 5">
            <a:extLst>
              <a:ext uri="{FF2B5EF4-FFF2-40B4-BE49-F238E27FC236}">
                <a16:creationId xmlns:a16="http://schemas.microsoft.com/office/drawing/2014/main" id="{BBC53BB4-E495-CDCD-DC63-8AA200954DDE}"/>
              </a:ext>
            </a:extLst>
          </p:cNvPr>
          <p:cNvSpPr>
            <a:spLocks noGrp="1"/>
          </p:cNvSpPr>
          <p:nvPr>
            <p:ph type="sldNum" sz="quarter" idx="12"/>
          </p:nvPr>
        </p:nvSpPr>
        <p:spPr>
          <a:xfrm>
            <a:off x="11111347" y="164090"/>
            <a:ext cx="628582" cy="365125"/>
          </a:xfrm>
        </p:spPr>
        <p:txBody>
          <a:bodyPr/>
          <a:lstStyle>
            <a:lvl1pPr>
              <a:defRPr sz="120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defRPr>
            </a:lvl1pPr>
          </a:lstStyle>
          <a:p>
            <a:fld id="{5635B837-789A-429D-BB90-593A5920D4E6}" type="slidenum">
              <a:rPr lang="ja-JP" altLang="en-US" smtClean="0"/>
              <a:pPr/>
              <a:t>‹#›</a:t>
            </a:fld>
            <a:endParaRPr lang="ja-JP" altLang="en-US"/>
          </a:p>
        </p:txBody>
      </p:sp>
    </p:spTree>
    <p:extLst>
      <p:ext uri="{BB962C8B-B14F-4D97-AF65-F5344CB8AC3E}">
        <p14:creationId xmlns:p14="http://schemas.microsoft.com/office/powerpoint/2010/main" val="22774761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2.子どもたちの気持ちと関わり方">
    <p:spTree>
      <p:nvGrpSpPr>
        <p:cNvPr id="1" name=""/>
        <p:cNvGrpSpPr/>
        <p:nvPr/>
      </p:nvGrpSpPr>
      <p:grpSpPr>
        <a:xfrm>
          <a:off x="0" y="0"/>
          <a:ext cx="0" cy="0"/>
          <a:chOff x="0" y="0"/>
          <a:chExt cx="0" cy="0"/>
        </a:xfrm>
      </p:grpSpPr>
      <p:sp>
        <p:nvSpPr>
          <p:cNvPr id="2" name="タイトル 1"/>
          <p:cNvSpPr>
            <a:spLocks noGrp="1"/>
          </p:cNvSpPr>
          <p:nvPr>
            <p:ph type="title"/>
          </p:nvPr>
        </p:nvSpPr>
        <p:spPr>
          <a:xfrm>
            <a:off x="1348156" y="636534"/>
            <a:ext cx="10080000" cy="720000"/>
          </a:xfrm>
        </p:spPr>
        <p:txBody>
          <a:bodyPr>
            <a:normAutofit/>
          </a:bodyPr>
          <a:lstStyle>
            <a:lvl1pPr>
              <a:defRPr sz="2400" b="1">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grpSp>
        <p:nvGrpSpPr>
          <p:cNvPr id="6" name="グループ化 5">
            <a:extLst>
              <a:ext uri="{FF2B5EF4-FFF2-40B4-BE49-F238E27FC236}">
                <a16:creationId xmlns:a16="http://schemas.microsoft.com/office/drawing/2014/main" id="{4B9D6127-5646-4629-8356-F5890F447228}"/>
              </a:ext>
            </a:extLst>
          </p:cNvPr>
          <p:cNvGrpSpPr/>
          <p:nvPr userDrawn="1"/>
        </p:nvGrpSpPr>
        <p:grpSpPr>
          <a:xfrm>
            <a:off x="611572" y="621082"/>
            <a:ext cx="636414" cy="627083"/>
            <a:chOff x="886408" y="1082351"/>
            <a:chExt cx="636414" cy="627083"/>
          </a:xfrm>
        </p:grpSpPr>
        <p:sp>
          <p:nvSpPr>
            <p:cNvPr id="7" name="楕円 6">
              <a:extLst>
                <a:ext uri="{FF2B5EF4-FFF2-40B4-BE49-F238E27FC236}">
                  <a16:creationId xmlns:a16="http://schemas.microsoft.com/office/drawing/2014/main" id="{92116266-0978-4068-B1F4-6B65D086CC44}"/>
                </a:ext>
              </a:extLst>
            </p:cNvPr>
            <p:cNvSpPr/>
            <p:nvPr/>
          </p:nvSpPr>
          <p:spPr>
            <a:xfrm>
              <a:off x="886408" y="1082351"/>
              <a:ext cx="540000" cy="540000"/>
            </a:xfrm>
            <a:prstGeom prst="ellipse">
              <a:avLst/>
            </a:prstGeom>
            <a:solidFill>
              <a:srgbClr val="5B9BD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43D4F5F4-5B92-4FFE-8EF7-C11069970582}"/>
                </a:ext>
              </a:extLst>
            </p:cNvPr>
            <p:cNvSpPr/>
            <p:nvPr/>
          </p:nvSpPr>
          <p:spPr>
            <a:xfrm>
              <a:off x="982822" y="1169434"/>
              <a:ext cx="540000" cy="540000"/>
            </a:xfrm>
            <a:prstGeom prst="ellipse">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フリーフォーム: 図形 11">
            <a:extLst>
              <a:ext uri="{FF2B5EF4-FFF2-40B4-BE49-F238E27FC236}">
                <a16:creationId xmlns:a16="http://schemas.microsoft.com/office/drawing/2014/main" id="{674EF482-EB60-4D15-805E-5B1006F13AC1}"/>
              </a:ext>
            </a:extLst>
          </p:cNvPr>
          <p:cNvSpPr/>
          <p:nvPr userDrawn="1"/>
        </p:nvSpPr>
        <p:spPr>
          <a:xfrm>
            <a:off x="1225066" y="1200838"/>
            <a:ext cx="9395927" cy="18661"/>
          </a:xfrm>
          <a:custGeom>
            <a:avLst/>
            <a:gdLst>
              <a:gd name="connsiteX0" fmla="*/ 0 w 9395927"/>
              <a:gd name="connsiteY0" fmla="*/ 0 h 18661"/>
              <a:gd name="connsiteX1" fmla="*/ 765097 w 9395927"/>
              <a:gd name="connsiteY1" fmla="*/ 1520 h 18661"/>
              <a:gd name="connsiteX2" fmla="*/ 1154357 w 9395927"/>
              <a:gd name="connsiteY2" fmla="*/ 2293 h 18661"/>
              <a:gd name="connsiteX3" fmla="*/ 2013413 w 9395927"/>
              <a:gd name="connsiteY3" fmla="*/ 3999 h 18661"/>
              <a:gd name="connsiteX4" fmla="*/ 2590591 w 9395927"/>
              <a:gd name="connsiteY4" fmla="*/ 5145 h 18661"/>
              <a:gd name="connsiteX5" fmla="*/ 3261729 w 9395927"/>
              <a:gd name="connsiteY5" fmla="*/ 6478 h 18661"/>
              <a:gd name="connsiteX6" fmla="*/ 4026826 w 9395927"/>
              <a:gd name="connsiteY6" fmla="*/ 7998 h 18661"/>
              <a:gd name="connsiteX7" fmla="*/ 4604004 w 9395927"/>
              <a:gd name="connsiteY7" fmla="*/ 9144 h 18661"/>
              <a:gd name="connsiteX8" fmla="*/ 5369101 w 9395927"/>
              <a:gd name="connsiteY8" fmla="*/ 10663 h 18661"/>
              <a:gd name="connsiteX9" fmla="*/ 5758361 w 9395927"/>
              <a:gd name="connsiteY9" fmla="*/ 11437 h 18661"/>
              <a:gd name="connsiteX10" fmla="*/ 6147621 w 9395927"/>
              <a:gd name="connsiteY10" fmla="*/ 12210 h 18661"/>
              <a:gd name="connsiteX11" fmla="*/ 6818758 w 9395927"/>
              <a:gd name="connsiteY11" fmla="*/ 13543 h 18661"/>
              <a:gd name="connsiteX12" fmla="*/ 7583855 w 9395927"/>
              <a:gd name="connsiteY12" fmla="*/ 15062 h 18661"/>
              <a:gd name="connsiteX13" fmla="*/ 8442912 w 9395927"/>
              <a:gd name="connsiteY13" fmla="*/ 16768 h 18661"/>
              <a:gd name="connsiteX14" fmla="*/ 9395927 w 9395927"/>
              <a:gd name="connsiteY14" fmla="*/ 18661 h 1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95927" h="18661" extrusionOk="0">
                <a:moveTo>
                  <a:pt x="0" y="0"/>
                </a:moveTo>
                <a:cubicBezTo>
                  <a:pt x="376385" y="25039"/>
                  <a:pt x="389700" y="-34533"/>
                  <a:pt x="765097" y="1520"/>
                </a:cubicBezTo>
                <a:cubicBezTo>
                  <a:pt x="1140494" y="37572"/>
                  <a:pt x="1065770" y="-346"/>
                  <a:pt x="1154357" y="2293"/>
                </a:cubicBezTo>
                <a:cubicBezTo>
                  <a:pt x="1242944" y="4932"/>
                  <a:pt x="1617965" y="-3934"/>
                  <a:pt x="2013413" y="3999"/>
                </a:cubicBezTo>
                <a:cubicBezTo>
                  <a:pt x="2408861" y="11932"/>
                  <a:pt x="2336690" y="22349"/>
                  <a:pt x="2590591" y="5145"/>
                </a:cubicBezTo>
                <a:cubicBezTo>
                  <a:pt x="2844492" y="-12059"/>
                  <a:pt x="3080567" y="2157"/>
                  <a:pt x="3261729" y="6478"/>
                </a:cubicBezTo>
                <a:cubicBezTo>
                  <a:pt x="3442891" y="10799"/>
                  <a:pt x="3840433" y="37795"/>
                  <a:pt x="4026826" y="7998"/>
                </a:cubicBezTo>
                <a:cubicBezTo>
                  <a:pt x="4213219" y="-21799"/>
                  <a:pt x="4355937" y="-9840"/>
                  <a:pt x="4604004" y="9144"/>
                </a:cubicBezTo>
                <a:cubicBezTo>
                  <a:pt x="4852071" y="28128"/>
                  <a:pt x="5036343" y="-28131"/>
                  <a:pt x="5369101" y="10663"/>
                </a:cubicBezTo>
                <a:cubicBezTo>
                  <a:pt x="5701859" y="49458"/>
                  <a:pt x="5584129" y="2055"/>
                  <a:pt x="5758361" y="11437"/>
                </a:cubicBezTo>
                <a:cubicBezTo>
                  <a:pt x="5932593" y="20819"/>
                  <a:pt x="6059899" y="7111"/>
                  <a:pt x="6147621" y="12210"/>
                </a:cubicBezTo>
                <a:cubicBezTo>
                  <a:pt x="6235343" y="17309"/>
                  <a:pt x="6645262" y="8812"/>
                  <a:pt x="6818758" y="13543"/>
                </a:cubicBezTo>
                <a:cubicBezTo>
                  <a:pt x="6992254" y="18273"/>
                  <a:pt x="7318050" y="26085"/>
                  <a:pt x="7583855" y="15062"/>
                </a:cubicBezTo>
                <a:cubicBezTo>
                  <a:pt x="7849660" y="4039"/>
                  <a:pt x="8178654" y="2390"/>
                  <a:pt x="8442912" y="16768"/>
                </a:cubicBezTo>
                <a:cubicBezTo>
                  <a:pt x="8707170" y="31146"/>
                  <a:pt x="9150672" y="18171"/>
                  <a:pt x="9395927" y="18661"/>
                </a:cubicBezTo>
              </a:path>
            </a:pathLst>
          </a:custGeom>
          <a:noFill/>
          <a:ln w="38100">
            <a:solidFill>
              <a:schemeClr val="accent5">
                <a:lumMod val="60000"/>
                <a:lumOff val="40000"/>
              </a:schemeClr>
            </a:solidFill>
            <a:extLst>
              <a:ext uri="{C807C97D-BFC1-408E-A445-0C87EB9F89A2}">
                <ask:lineSketchStyleProps xmlns:ask="http://schemas.microsoft.com/office/drawing/2018/sketchyshapes" sd="2222286363">
                  <a:custGeom>
                    <a:avLst/>
                    <a:gdLst>
                      <a:gd name="connsiteX0" fmla="*/ 0 w 9395927"/>
                      <a:gd name="connsiteY0" fmla="*/ 0 h 18661"/>
                      <a:gd name="connsiteX1" fmla="*/ 9395927 w 9395927"/>
                      <a:gd name="connsiteY1" fmla="*/ 18661 h 18661"/>
                    </a:gdLst>
                    <a:ahLst/>
                    <a:cxnLst>
                      <a:cxn ang="0">
                        <a:pos x="connsiteX0" y="connsiteY0"/>
                      </a:cxn>
                      <a:cxn ang="0">
                        <a:pos x="connsiteX1" y="connsiteY1"/>
                      </a:cxn>
                    </a:cxnLst>
                    <a:rect l="l" t="t" r="r" b="b"/>
                    <a:pathLst>
                      <a:path w="9395927" h="18661">
                        <a:moveTo>
                          <a:pt x="0" y="0"/>
                        </a:moveTo>
                        <a:lnTo>
                          <a:pt x="9395927" y="18661"/>
                        </a:ln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テキスト ボックス 19">
            <a:extLst>
              <a:ext uri="{FF2B5EF4-FFF2-40B4-BE49-F238E27FC236}">
                <a16:creationId xmlns:a16="http://schemas.microsoft.com/office/drawing/2014/main" id="{C35E73C6-FD06-4ADD-91CF-EDB8D22E007F}"/>
              </a:ext>
            </a:extLst>
          </p:cNvPr>
          <p:cNvSpPr txBox="1"/>
          <p:nvPr userDrawn="1"/>
        </p:nvSpPr>
        <p:spPr>
          <a:xfrm>
            <a:off x="1350649" y="503449"/>
            <a:ext cx="4637049" cy="276999"/>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rPr>
              <a:t>2.</a:t>
            </a:r>
            <a:r>
              <a:rPr lang="ja-JP" altLang="en-US" sz="1200" dirty="0">
                <a:latin typeface="メイリオ" panose="020B0604030504040204" pitchFamily="50" charset="-128"/>
                <a:ea typeface="メイリオ" panose="020B0604030504040204" pitchFamily="50" charset="-128"/>
              </a:rPr>
              <a:t>子どもたちの気持ちと関わり方</a:t>
            </a:r>
            <a:endParaRPr kumimoji="1" lang="ja-JP" altLang="en-US" sz="1200" dirty="0">
              <a:latin typeface="メイリオ" panose="020B0604030504040204" pitchFamily="50" charset="-128"/>
              <a:ea typeface="メイリオ" panose="020B0604030504040204" pitchFamily="50" charset="-128"/>
            </a:endParaRPr>
          </a:p>
        </p:txBody>
      </p:sp>
      <p:sp>
        <p:nvSpPr>
          <p:cNvPr id="4" name="角丸四角形 3">
            <a:extLst>
              <a:ext uri="{FF2B5EF4-FFF2-40B4-BE49-F238E27FC236}">
                <a16:creationId xmlns:a16="http://schemas.microsoft.com/office/drawing/2014/main" id="{88DFF9DD-9492-84C2-7C36-1EF95253CCA9}"/>
              </a:ext>
            </a:extLst>
          </p:cNvPr>
          <p:cNvSpPr/>
          <p:nvPr userDrawn="1"/>
        </p:nvSpPr>
        <p:spPr>
          <a:xfrm>
            <a:off x="8243037" y="117576"/>
            <a:ext cx="3656368" cy="324000"/>
          </a:xfrm>
          <a:prstGeom prst="roundRect">
            <a:avLst>
              <a:gd name="adj" fmla="val 50000"/>
            </a:avLst>
          </a:prstGeom>
          <a:solidFill>
            <a:schemeClr val="accent4">
              <a:lumMod val="20000"/>
              <a:lumOff val="80000"/>
            </a:schemeClr>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令和</a:t>
            </a:r>
            <a:r>
              <a:rPr lang="en-US" altLang="ja-JP"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7</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年度　大阪府</a:t>
            </a:r>
            <a:r>
              <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ヤングケアラー</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支援研修</a:t>
            </a:r>
            <a:endPar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p:txBody>
      </p:sp>
      <p:sp>
        <p:nvSpPr>
          <p:cNvPr id="5" name="スライド番号プレースホルダー 5">
            <a:extLst>
              <a:ext uri="{FF2B5EF4-FFF2-40B4-BE49-F238E27FC236}">
                <a16:creationId xmlns:a16="http://schemas.microsoft.com/office/drawing/2014/main" id="{29DEC830-64BF-248C-926B-445249F2021A}"/>
              </a:ext>
            </a:extLst>
          </p:cNvPr>
          <p:cNvSpPr txBox="1">
            <a:spLocks/>
          </p:cNvSpPr>
          <p:nvPr userDrawn="1"/>
        </p:nvSpPr>
        <p:spPr>
          <a:xfrm>
            <a:off x="8923350" y="117576"/>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b="1" kern="1200">
                <a:solidFill>
                  <a:schemeClr val="tx1"/>
                </a:solidFill>
                <a:latin typeface="BIZ UDPゴシック" panose="020B0400000000000000" pitchFamily="50" charset="-128"/>
                <a:ea typeface="BIZ UDPゴシック" panose="020B0400000000000000"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57AF920D-47DC-4914-A130-523A52889D7B}" type="slidenum">
              <a:rPr lang="ja-JP" altLang="en-US" smtClean="0"/>
              <a:pPr/>
              <a:t>‹#›</a:t>
            </a:fld>
            <a:endParaRPr lang="ja-JP" altLang="en-US"/>
          </a:p>
        </p:txBody>
      </p:sp>
    </p:spTree>
    <p:extLst>
      <p:ext uri="{BB962C8B-B14F-4D97-AF65-F5344CB8AC3E}">
        <p14:creationId xmlns:p14="http://schemas.microsoft.com/office/powerpoint/2010/main" val="31274191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3.多機関での連携と支援">
    <p:spTree>
      <p:nvGrpSpPr>
        <p:cNvPr id="1" name=""/>
        <p:cNvGrpSpPr/>
        <p:nvPr/>
      </p:nvGrpSpPr>
      <p:grpSpPr>
        <a:xfrm>
          <a:off x="0" y="0"/>
          <a:ext cx="0" cy="0"/>
          <a:chOff x="0" y="0"/>
          <a:chExt cx="0" cy="0"/>
        </a:xfrm>
      </p:grpSpPr>
      <p:sp>
        <p:nvSpPr>
          <p:cNvPr id="2" name="タイトル 1"/>
          <p:cNvSpPr>
            <a:spLocks noGrp="1"/>
          </p:cNvSpPr>
          <p:nvPr>
            <p:ph type="title"/>
          </p:nvPr>
        </p:nvSpPr>
        <p:spPr>
          <a:xfrm>
            <a:off x="1348156" y="636534"/>
            <a:ext cx="10080000" cy="720000"/>
          </a:xfrm>
        </p:spPr>
        <p:txBody>
          <a:bodyPr>
            <a:normAutofit/>
          </a:bodyPr>
          <a:lstStyle>
            <a:lvl1pPr>
              <a:defRPr sz="2400" b="1">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grpSp>
        <p:nvGrpSpPr>
          <p:cNvPr id="6" name="グループ化 5">
            <a:extLst>
              <a:ext uri="{FF2B5EF4-FFF2-40B4-BE49-F238E27FC236}">
                <a16:creationId xmlns:a16="http://schemas.microsoft.com/office/drawing/2014/main" id="{4B9D6127-5646-4629-8356-F5890F447228}"/>
              </a:ext>
            </a:extLst>
          </p:cNvPr>
          <p:cNvGrpSpPr/>
          <p:nvPr userDrawn="1"/>
        </p:nvGrpSpPr>
        <p:grpSpPr>
          <a:xfrm>
            <a:off x="611572" y="621082"/>
            <a:ext cx="636414" cy="627083"/>
            <a:chOff x="886408" y="1082351"/>
            <a:chExt cx="636414" cy="627083"/>
          </a:xfrm>
        </p:grpSpPr>
        <p:sp>
          <p:nvSpPr>
            <p:cNvPr id="7" name="楕円 6">
              <a:extLst>
                <a:ext uri="{FF2B5EF4-FFF2-40B4-BE49-F238E27FC236}">
                  <a16:creationId xmlns:a16="http://schemas.microsoft.com/office/drawing/2014/main" id="{92116266-0978-4068-B1F4-6B65D086CC44}"/>
                </a:ext>
              </a:extLst>
            </p:cNvPr>
            <p:cNvSpPr/>
            <p:nvPr/>
          </p:nvSpPr>
          <p:spPr>
            <a:xfrm>
              <a:off x="886408" y="1082351"/>
              <a:ext cx="540000" cy="540000"/>
            </a:xfrm>
            <a:prstGeom prst="ellipse">
              <a:avLst/>
            </a:prstGeom>
            <a:solidFill>
              <a:srgbClr val="5B9BD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43D4F5F4-5B92-4FFE-8EF7-C11069970582}"/>
                </a:ext>
              </a:extLst>
            </p:cNvPr>
            <p:cNvSpPr/>
            <p:nvPr/>
          </p:nvSpPr>
          <p:spPr>
            <a:xfrm>
              <a:off x="982822" y="1169434"/>
              <a:ext cx="540000" cy="540000"/>
            </a:xfrm>
            <a:prstGeom prst="ellipse">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フリーフォーム: 図形 11">
            <a:extLst>
              <a:ext uri="{FF2B5EF4-FFF2-40B4-BE49-F238E27FC236}">
                <a16:creationId xmlns:a16="http://schemas.microsoft.com/office/drawing/2014/main" id="{674EF482-EB60-4D15-805E-5B1006F13AC1}"/>
              </a:ext>
            </a:extLst>
          </p:cNvPr>
          <p:cNvSpPr/>
          <p:nvPr userDrawn="1"/>
        </p:nvSpPr>
        <p:spPr>
          <a:xfrm>
            <a:off x="1225066" y="1200838"/>
            <a:ext cx="9395927" cy="18661"/>
          </a:xfrm>
          <a:custGeom>
            <a:avLst/>
            <a:gdLst>
              <a:gd name="connsiteX0" fmla="*/ 0 w 9395927"/>
              <a:gd name="connsiteY0" fmla="*/ 0 h 18661"/>
              <a:gd name="connsiteX1" fmla="*/ 765097 w 9395927"/>
              <a:gd name="connsiteY1" fmla="*/ 1520 h 18661"/>
              <a:gd name="connsiteX2" fmla="*/ 1154357 w 9395927"/>
              <a:gd name="connsiteY2" fmla="*/ 2293 h 18661"/>
              <a:gd name="connsiteX3" fmla="*/ 2013413 w 9395927"/>
              <a:gd name="connsiteY3" fmla="*/ 3999 h 18661"/>
              <a:gd name="connsiteX4" fmla="*/ 2590591 w 9395927"/>
              <a:gd name="connsiteY4" fmla="*/ 5145 h 18661"/>
              <a:gd name="connsiteX5" fmla="*/ 3261729 w 9395927"/>
              <a:gd name="connsiteY5" fmla="*/ 6478 h 18661"/>
              <a:gd name="connsiteX6" fmla="*/ 4026826 w 9395927"/>
              <a:gd name="connsiteY6" fmla="*/ 7998 h 18661"/>
              <a:gd name="connsiteX7" fmla="*/ 4604004 w 9395927"/>
              <a:gd name="connsiteY7" fmla="*/ 9144 h 18661"/>
              <a:gd name="connsiteX8" fmla="*/ 5369101 w 9395927"/>
              <a:gd name="connsiteY8" fmla="*/ 10663 h 18661"/>
              <a:gd name="connsiteX9" fmla="*/ 5758361 w 9395927"/>
              <a:gd name="connsiteY9" fmla="*/ 11437 h 18661"/>
              <a:gd name="connsiteX10" fmla="*/ 6147621 w 9395927"/>
              <a:gd name="connsiteY10" fmla="*/ 12210 h 18661"/>
              <a:gd name="connsiteX11" fmla="*/ 6818758 w 9395927"/>
              <a:gd name="connsiteY11" fmla="*/ 13543 h 18661"/>
              <a:gd name="connsiteX12" fmla="*/ 7583855 w 9395927"/>
              <a:gd name="connsiteY12" fmla="*/ 15062 h 18661"/>
              <a:gd name="connsiteX13" fmla="*/ 8442912 w 9395927"/>
              <a:gd name="connsiteY13" fmla="*/ 16768 h 18661"/>
              <a:gd name="connsiteX14" fmla="*/ 9395927 w 9395927"/>
              <a:gd name="connsiteY14" fmla="*/ 18661 h 1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95927" h="18661" extrusionOk="0">
                <a:moveTo>
                  <a:pt x="0" y="0"/>
                </a:moveTo>
                <a:cubicBezTo>
                  <a:pt x="376385" y="25039"/>
                  <a:pt x="389700" y="-34533"/>
                  <a:pt x="765097" y="1520"/>
                </a:cubicBezTo>
                <a:cubicBezTo>
                  <a:pt x="1140494" y="37572"/>
                  <a:pt x="1065770" y="-346"/>
                  <a:pt x="1154357" y="2293"/>
                </a:cubicBezTo>
                <a:cubicBezTo>
                  <a:pt x="1242944" y="4932"/>
                  <a:pt x="1617965" y="-3934"/>
                  <a:pt x="2013413" y="3999"/>
                </a:cubicBezTo>
                <a:cubicBezTo>
                  <a:pt x="2408861" y="11932"/>
                  <a:pt x="2336690" y="22349"/>
                  <a:pt x="2590591" y="5145"/>
                </a:cubicBezTo>
                <a:cubicBezTo>
                  <a:pt x="2844492" y="-12059"/>
                  <a:pt x="3080567" y="2157"/>
                  <a:pt x="3261729" y="6478"/>
                </a:cubicBezTo>
                <a:cubicBezTo>
                  <a:pt x="3442891" y="10799"/>
                  <a:pt x="3840433" y="37795"/>
                  <a:pt x="4026826" y="7998"/>
                </a:cubicBezTo>
                <a:cubicBezTo>
                  <a:pt x="4213219" y="-21799"/>
                  <a:pt x="4355937" y="-9840"/>
                  <a:pt x="4604004" y="9144"/>
                </a:cubicBezTo>
                <a:cubicBezTo>
                  <a:pt x="4852071" y="28128"/>
                  <a:pt x="5036343" y="-28131"/>
                  <a:pt x="5369101" y="10663"/>
                </a:cubicBezTo>
                <a:cubicBezTo>
                  <a:pt x="5701859" y="49458"/>
                  <a:pt x="5584129" y="2055"/>
                  <a:pt x="5758361" y="11437"/>
                </a:cubicBezTo>
                <a:cubicBezTo>
                  <a:pt x="5932593" y="20819"/>
                  <a:pt x="6059899" y="7111"/>
                  <a:pt x="6147621" y="12210"/>
                </a:cubicBezTo>
                <a:cubicBezTo>
                  <a:pt x="6235343" y="17309"/>
                  <a:pt x="6645262" y="8812"/>
                  <a:pt x="6818758" y="13543"/>
                </a:cubicBezTo>
                <a:cubicBezTo>
                  <a:pt x="6992254" y="18273"/>
                  <a:pt x="7318050" y="26085"/>
                  <a:pt x="7583855" y="15062"/>
                </a:cubicBezTo>
                <a:cubicBezTo>
                  <a:pt x="7849660" y="4039"/>
                  <a:pt x="8178654" y="2390"/>
                  <a:pt x="8442912" y="16768"/>
                </a:cubicBezTo>
                <a:cubicBezTo>
                  <a:pt x="8707170" y="31146"/>
                  <a:pt x="9150672" y="18171"/>
                  <a:pt x="9395927" y="18661"/>
                </a:cubicBezTo>
              </a:path>
            </a:pathLst>
          </a:custGeom>
          <a:noFill/>
          <a:ln w="38100">
            <a:solidFill>
              <a:schemeClr val="accent5">
                <a:lumMod val="60000"/>
                <a:lumOff val="40000"/>
              </a:schemeClr>
            </a:solidFill>
            <a:extLst>
              <a:ext uri="{C807C97D-BFC1-408E-A445-0C87EB9F89A2}">
                <ask:lineSketchStyleProps xmlns:ask="http://schemas.microsoft.com/office/drawing/2018/sketchyshapes" sd="2222286363">
                  <a:custGeom>
                    <a:avLst/>
                    <a:gdLst>
                      <a:gd name="connsiteX0" fmla="*/ 0 w 9395927"/>
                      <a:gd name="connsiteY0" fmla="*/ 0 h 18661"/>
                      <a:gd name="connsiteX1" fmla="*/ 9395927 w 9395927"/>
                      <a:gd name="connsiteY1" fmla="*/ 18661 h 18661"/>
                    </a:gdLst>
                    <a:ahLst/>
                    <a:cxnLst>
                      <a:cxn ang="0">
                        <a:pos x="connsiteX0" y="connsiteY0"/>
                      </a:cxn>
                      <a:cxn ang="0">
                        <a:pos x="connsiteX1" y="connsiteY1"/>
                      </a:cxn>
                    </a:cxnLst>
                    <a:rect l="l" t="t" r="r" b="b"/>
                    <a:pathLst>
                      <a:path w="9395927" h="18661">
                        <a:moveTo>
                          <a:pt x="0" y="0"/>
                        </a:moveTo>
                        <a:lnTo>
                          <a:pt x="9395927" y="18661"/>
                        </a:ln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テキスト ボックス 19">
            <a:extLst>
              <a:ext uri="{FF2B5EF4-FFF2-40B4-BE49-F238E27FC236}">
                <a16:creationId xmlns:a16="http://schemas.microsoft.com/office/drawing/2014/main" id="{C35E73C6-FD06-4ADD-91CF-EDB8D22E007F}"/>
              </a:ext>
            </a:extLst>
          </p:cNvPr>
          <p:cNvSpPr txBox="1"/>
          <p:nvPr userDrawn="1"/>
        </p:nvSpPr>
        <p:spPr>
          <a:xfrm>
            <a:off x="1350649" y="503449"/>
            <a:ext cx="4637049" cy="276999"/>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rPr>
              <a:t>3.</a:t>
            </a:r>
            <a:r>
              <a:rPr lang="ja-JP" altLang="en-US" sz="1200" dirty="0">
                <a:latin typeface="メイリオ" panose="020B0604030504040204" pitchFamily="50" charset="-128"/>
                <a:ea typeface="メイリオ" panose="020B0604030504040204" pitchFamily="50" charset="-128"/>
              </a:rPr>
              <a:t>多機関での連携と支援</a:t>
            </a:r>
            <a:endParaRPr kumimoji="1" lang="ja-JP" altLang="en-US" sz="1200" dirty="0">
              <a:latin typeface="メイリオ" panose="020B0604030504040204" pitchFamily="50" charset="-128"/>
              <a:ea typeface="メイリオ" panose="020B0604030504040204" pitchFamily="50" charset="-128"/>
            </a:endParaRPr>
          </a:p>
        </p:txBody>
      </p:sp>
      <p:sp>
        <p:nvSpPr>
          <p:cNvPr id="4" name="角丸四角形 3">
            <a:extLst>
              <a:ext uri="{FF2B5EF4-FFF2-40B4-BE49-F238E27FC236}">
                <a16:creationId xmlns:a16="http://schemas.microsoft.com/office/drawing/2014/main" id="{E9A7E4B2-089B-3761-BD16-E45EBBBB6332}"/>
              </a:ext>
            </a:extLst>
          </p:cNvPr>
          <p:cNvSpPr/>
          <p:nvPr userDrawn="1"/>
        </p:nvSpPr>
        <p:spPr>
          <a:xfrm>
            <a:off x="8243037" y="117576"/>
            <a:ext cx="3656368" cy="324000"/>
          </a:xfrm>
          <a:prstGeom prst="roundRect">
            <a:avLst>
              <a:gd name="adj" fmla="val 50000"/>
            </a:avLst>
          </a:prstGeom>
          <a:solidFill>
            <a:schemeClr val="accent4">
              <a:lumMod val="20000"/>
              <a:lumOff val="80000"/>
            </a:schemeClr>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令和</a:t>
            </a:r>
            <a:r>
              <a:rPr lang="en-US" altLang="ja-JP"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7</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年度　大阪府</a:t>
            </a:r>
            <a:r>
              <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ヤングケアラー</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支援研修</a:t>
            </a:r>
            <a:endPar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A83CE62E-E36B-6E41-0169-E619E144FD37}"/>
              </a:ext>
            </a:extLst>
          </p:cNvPr>
          <p:cNvSpPr txBox="1"/>
          <p:nvPr userDrawn="1"/>
        </p:nvSpPr>
        <p:spPr>
          <a:xfrm>
            <a:off x="11300566" y="164577"/>
            <a:ext cx="522839" cy="276999"/>
          </a:xfrm>
          <a:prstGeom prst="rect">
            <a:avLst/>
          </a:prstGeom>
          <a:noFill/>
        </p:spPr>
        <p:txBody>
          <a:bodyPr wrap="square">
            <a:spAutoFit/>
          </a:bodyPr>
          <a:lstStyle/>
          <a:p>
            <a:fld id="{57AF920D-47DC-4914-A130-523A52889D7B}" type="slidenum">
              <a:rPr lang="ja-JP" altLang="en-US" sz="1200" smtClean="0"/>
              <a:pPr/>
              <a:t>‹#›</a:t>
            </a:fld>
            <a:endParaRPr lang="ja-JP" altLang="en-US" sz="1200"/>
          </a:p>
        </p:txBody>
      </p:sp>
    </p:spTree>
    <p:extLst>
      <p:ext uri="{BB962C8B-B14F-4D97-AF65-F5344CB8AC3E}">
        <p14:creationId xmlns:p14="http://schemas.microsoft.com/office/powerpoint/2010/main" val="28998013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4.個人情報の取扱いについて">
    <p:spTree>
      <p:nvGrpSpPr>
        <p:cNvPr id="1" name=""/>
        <p:cNvGrpSpPr/>
        <p:nvPr/>
      </p:nvGrpSpPr>
      <p:grpSpPr>
        <a:xfrm>
          <a:off x="0" y="0"/>
          <a:ext cx="0" cy="0"/>
          <a:chOff x="0" y="0"/>
          <a:chExt cx="0" cy="0"/>
        </a:xfrm>
      </p:grpSpPr>
      <p:sp>
        <p:nvSpPr>
          <p:cNvPr id="5" name="角丸四角形 4">
            <a:extLst>
              <a:ext uri="{FF2B5EF4-FFF2-40B4-BE49-F238E27FC236}">
                <a16:creationId xmlns:a16="http://schemas.microsoft.com/office/drawing/2014/main" id="{782538FE-3974-90C8-E2B3-2B527466E1C3}"/>
              </a:ext>
            </a:extLst>
          </p:cNvPr>
          <p:cNvSpPr/>
          <p:nvPr userDrawn="1"/>
        </p:nvSpPr>
        <p:spPr>
          <a:xfrm>
            <a:off x="8243037" y="117576"/>
            <a:ext cx="3656368" cy="324000"/>
          </a:xfrm>
          <a:prstGeom prst="roundRect">
            <a:avLst>
              <a:gd name="adj" fmla="val 50000"/>
            </a:avLst>
          </a:prstGeom>
          <a:solidFill>
            <a:schemeClr val="accent4">
              <a:lumMod val="20000"/>
              <a:lumOff val="80000"/>
            </a:schemeClr>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令和</a:t>
            </a:r>
            <a:r>
              <a:rPr lang="en-US" altLang="ja-JP"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7</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年度　大阪府</a:t>
            </a:r>
            <a:r>
              <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ヤングケアラー</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支援研修</a:t>
            </a:r>
            <a:endPar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p:txBody>
      </p:sp>
      <p:sp>
        <p:nvSpPr>
          <p:cNvPr id="2" name="タイトル 1"/>
          <p:cNvSpPr>
            <a:spLocks noGrp="1"/>
          </p:cNvSpPr>
          <p:nvPr>
            <p:ph type="title"/>
          </p:nvPr>
        </p:nvSpPr>
        <p:spPr>
          <a:xfrm>
            <a:off x="1348156" y="636534"/>
            <a:ext cx="10080000" cy="720000"/>
          </a:xfrm>
        </p:spPr>
        <p:txBody>
          <a:bodyPr>
            <a:normAutofit/>
          </a:bodyPr>
          <a:lstStyle>
            <a:lvl1pPr>
              <a:defRPr sz="2400" b="1">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grpSp>
        <p:nvGrpSpPr>
          <p:cNvPr id="6" name="グループ化 5">
            <a:extLst>
              <a:ext uri="{FF2B5EF4-FFF2-40B4-BE49-F238E27FC236}">
                <a16:creationId xmlns:a16="http://schemas.microsoft.com/office/drawing/2014/main" id="{4B9D6127-5646-4629-8356-F5890F447228}"/>
              </a:ext>
            </a:extLst>
          </p:cNvPr>
          <p:cNvGrpSpPr/>
          <p:nvPr userDrawn="1"/>
        </p:nvGrpSpPr>
        <p:grpSpPr>
          <a:xfrm>
            <a:off x="611572" y="621082"/>
            <a:ext cx="636414" cy="627083"/>
            <a:chOff x="886408" y="1082351"/>
            <a:chExt cx="636414" cy="627083"/>
          </a:xfrm>
        </p:grpSpPr>
        <p:sp>
          <p:nvSpPr>
            <p:cNvPr id="7" name="楕円 6">
              <a:extLst>
                <a:ext uri="{FF2B5EF4-FFF2-40B4-BE49-F238E27FC236}">
                  <a16:creationId xmlns:a16="http://schemas.microsoft.com/office/drawing/2014/main" id="{92116266-0978-4068-B1F4-6B65D086CC44}"/>
                </a:ext>
              </a:extLst>
            </p:cNvPr>
            <p:cNvSpPr/>
            <p:nvPr/>
          </p:nvSpPr>
          <p:spPr>
            <a:xfrm>
              <a:off x="886408" y="1082351"/>
              <a:ext cx="540000" cy="540000"/>
            </a:xfrm>
            <a:prstGeom prst="ellipse">
              <a:avLst/>
            </a:prstGeom>
            <a:solidFill>
              <a:srgbClr val="5B9BD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43D4F5F4-5B92-4FFE-8EF7-C11069970582}"/>
                </a:ext>
              </a:extLst>
            </p:cNvPr>
            <p:cNvSpPr/>
            <p:nvPr/>
          </p:nvSpPr>
          <p:spPr>
            <a:xfrm>
              <a:off x="982822" y="1169434"/>
              <a:ext cx="540000" cy="540000"/>
            </a:xfrm>
            <a:prstGeom prst="ellipse">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フリーフォーム: 図形 11">
            <a:extLst>
              <a:ext uri="{FF2B5EF4-FFF2-40B4-BE49-F238E27FC236}">
                <a16:creationId xmlns:a16="http://schemas.microsoft.com/office/drawing/2014/main" id="{674EF482-EB60-4D15-805E-5B1006F13AC1}"/>
              </a:ext>
            </a:extLst>
          </p:cNvPr>
          <p:cNvSpPr/>
          <p:nvPr userDrawn="1"/>
        </p:nvSpPr>
        <p:spPr>
          <a:xfrm>
            <a:off x="1225066" y="1200838"/>
            <a:ext cx="9395927" cy="18661"/>
          </a:xfrm>
          <a:custGeom>
            <a:avLst/>
            <a:gdLst>
              <a:gd name="connsiteX0" fmla="*/ 0 w 9395927"/>
              <a:gd name="connsiteY0" fmla="*/ 0 h 18661"/>
              <a:gd name="connsiteX1" fmla="*/ 765097 w 9395927"/>
              <a:gd name="connsiteY1" fmla="*/ 1520 h 18661"/>
              <a:gd name="connsiteX2" fmla="*/ 1154357 w 9395927"/>
              <a:gd name="connsiteY2" fmla="*/ 2293 h 18661"/>
              <a:gd name="connsiteX3" fmla="*/ 2013413 w 9395927"/>
              <a:gd name="connsiteY3" fmla="*/ 3999 h 18661"/>
              <a:gd name="connsiteX4" fmla="*/ 2590591 w 9395927"/>
              <a:gd name="connsiteY4" fmla="*/ 5145 h 18661"/>
              <a:gd name="connsiteX5" fmla="*/ 3261729 w 9395927"/>
              <a:gd name="connsiteY5" fmla="*/ 6478 h 18661"/>
              <a:gd name="connsiteX6" fmla="*/ 4026826 w 9395927"/>
              <a:gd name="connsiteY6" fmla="*/ 7998 h 18661"/>
              <a:gd name="connsiteX7" fmla="*/ 4604004 w 9395927"/>
              <a:gd name="connsiteY7" fmla="*/ 9144 h 18661"/>
              <a:gd name="connsiteX8" fmla="*/ 5369101 w 9395927"/>
              <a:gd name="connsiteY8" fmla="*/ 10663 h 18661"/>
              <a:gd name="connsiteX9" fmla="*/ 5758361 w 9395927"/>
              <a:gd name="connsiteY9" fmla="*/ 11437 h 18661"/>
              <a:gd name="connsiteX10" fmla="*/ 6147621 w 9395927"/>
              <a:gd name="connsiteY10" fmla="*/ 12210 h 18661"/>
              <a:gd name="connsiteX11" fmla="*/ 6818758 w 9395927"/>
              <a:gd name="connsiteY11" fmla="*/ 13543 h 18661"/>
              <a:gd name="connsiteX12" fmla="*/ 7583855 w 9395927"/>
              <a:gd name="connsiteY12" fmla="*/ 15062 h 18661"/>
              <a:gd name="connsiteX13" fmla="*/ 8442912 w 9395927"/>
              <a:gd name="connsiteY13" fmla="*/ 16768 h 18661"/>
              <a:gd name="connsiteX14" fmla="*/ 9395927 w 9395927"/>
              <a:gd name="connsiteY14" fmla="*/ 18661 h 1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95927" h="18661" extrusionOk="0">
                <a:moveTo>
                  <a:pt x="0" y="0"/>
                </a:moveTo>
                <a:cubicBezTo>
                  <a:pt x="376385" y="25039"/>
                  <a:pt x="389700" y="-34533"/>
                  <a:pt x="765097" y="1520"/>
                </a:cubicBezTo>
                <a:cubicBezTo>
                  <a:pt x="1140494" y="37572"/>
                  <a:pt x="1065770" y="-346"/>
                  <a:pt x="1154357" y="2293"/>
                </a:cubicBezTo>
                <a:cubicBezTo>
                  <a:pt x="1242944" y="4932"/>
                  <a:pt x="1617965" y="-3934"/>
                  <a:pt x="2013413" y="3999"/>
                </a:cubicBezTo>
                <a:cubicBezTo>
                  <a:pt x="2408861" y="11932"/>
                  <a:pt x="2336690" y="22349"/>
                  <a:pt x="2590591" y="5145"/>
                </a:cubicBezTo>
                <a:cubicBezTo>
                  <a:pt x="2844492" y="-12059"/>
                  <a:pt x="3080567" y="2157"/>
                  <a:pt x="3261729" y="6478"/>
                </a:cubicBezTo>
                <a:cubicBezTo>
                  <a:pt x="3442891" y="10799"/>
                  <a:pt x="3840433" y="37795"/>
                  <a:pt x="4026826" y="7998"/>
                </a:cubicBezTo>
                <a:cubicBezTo>
                  <a:pt x="4213219" y="-21799"/>
                  <a:pt x="4355937" y="-9840"/>
                  <a:pt x="4604004" y="9144"/>
                </a:cubicBezTo>
                <a:cubicBezTo>
                  <a:pt x="4852071" y="28128"/>
                  <a:pt x="5036343" y="-28131"/>
                  <a:pt x="5369101" y="10663"/>
                </a:cubicBezTo>
                <a:cubicBezTo>
                  <a:pt x="5701859" y="49458"/>
                  <a:pt x="5584129" y="2055"/>
                  <a:pt x="5758361" y="11437"/>
                </a:cubicBezTo>
                <a:cubicBezTo>
                  <a:pt x="5932593" y="20819"/>
                  <a:pt x="6059899" y="7111"/>
                  <a:pt x="6147621" y="12210"/>
                </a:cubicBezTo>
                <a:cubicBezTo>
                  <a:pt x="6235343" y="17309"/>
                  <a:pt x="6645262" y="8812"/>
                  <a:pt x="6818758" y="13543"/>
                </a:cubicBezTo>
                <a:cubicBezTo>
                  <a:pt x="6992254" y="18273"/>
                  <a:pt x="7318050" y="26085"/>
                  <a:pt x="7583855" y="15062"/>
                </a:cubicBezTo>
                <a:cubicBezTo>
                  <a:pt x="7849660" y="4039"/>
                  <a:pt x="8178654" y="2390"/>
                  <a:pt x="8442912" y="16768"/>
                </a:cubicBezTo>
                <a:cubicBezTo>
                  <a:pt x="8707170" y="31146"/>
                  <a:pt x="9150672" y="18171"/>
                  <a:pt x="9395927" y="18661"/>
                </a:cubicBezTo>
              </a:path>
            </a:pathLst>
          </a:custGeom>
          <a:noFill/>
          <a:ln w="38100">
            <a:solidFill>
              <a:schemeClr val="accent5">
                <a:lumMod val="60000"/>
                <a:lumOff val="40000"/>
              </a:schemeClr>
            </a:solidFill>
            <a:extLst>
              <a:ext uri="{C807C97D-BFC1-408E-A445-0C87EB9F89A2}">
                <ask:lineSketchStyleProps xmlns:ask="http://schemas.microsoft.com/office/drawing/2018/sketchyshapes" sd="2222286363">
                  <a:custGeom>
                    <a:avLst/>
                    <a:gdLst>
                      <a:gd name="connsiteX0" fmla="*/ 0 w 9395927"/>
                      <a:gd name="connsiteY0" fmla="*/ 0 h 18661"/>
                      <a:gd name="connsiteX1" fmla="*/ 9395927 w 9395927"/>
                      <a:gd name="connsiteY1" fmla="*/ 18661 h 18661"/>
                    </a:gdLst>
                    <a:ahLst/>
                    <a:cxnLst>
                      <a:cxn ang="0">
                        <a:pos x="connsiteX0" y="connsiteY0"/>
                      </a:cxn>
                      <a:cxn ang="0">
                        <a:pos x="connsiteX1" y="connsiteY1"/>
                      </a:cxn>
                    </a:cxnLst>
                    <a:rect l="l" t="t" r="r" b="b"/>
                    <a:pathLst>
                      <a:path w="9395927" h="18661">
                        <a:moveTo>
                          <a:pt x="0" y="0"/>
                        </a:moveTo>
                        <a:lnTo>
                          <a:pt x="9395927" y="18661"/>
                        </a:ln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テキスト ボックス 19">
            <a:extLst>
              <a:ext uri="{FF2B5EF4-FFF2-40B4-BE49-F238E27FC236}">
                <a16:creationId xmlns:a16="http://schemas.microsoft.com/office/drawing/2014/main" id="{C35E73C6-FD06-4ADD-91CF-EDB8D22E007F}"/>
              </a:ext>
            </a:extLst>
          </p:cNvPr>
          <p:cNvSpPr txBox="1"/>
          <p:nvPr userDrawn="1"/>
        </p:nvSpPr>
        <p:spPr>
          <a:xfrm>
            <a:off x="1350649" y="503449"/>
            <a:ext cx="4637049" cy="276999"/>
          </a:xfrm>
          <a:prstGeom prst="rect">
            <a:avLst/>
          </a:prstGeom>
          <a:noFill/>
        </p:spPr>
        <p:txBody>
          <a:bodyPr wrap="square" rtlCol="0">
            <a:spAutoFit/>
          </a:bodyPr>
          <a:lstStyle/>
          <a:p>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個人情報の取扱いについて</a:t>
            </a:r>
            <a:endParaRPr kumimoji="1" lang="ja-JP" altLang="en-US" sz="1200" dirty="0">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9D135AA8-8797-456F-6A2D-A84CCCCDFE0D}"/>
              </a:ext>
            </a:extLst>
          </p:cNvPr>
          <p:cNvSpPr txBox="1"/>
          <p:nvPr userDrawn="1"/>
        </p:nvSpPr>
        <p:spPr>
          <a:xfrm>
            <a:off x="11300566" y="164577"/>
            <a:ext cx="522839" cy="276999"/>
          </a:xfrm>
          <a:prstGeom prst="rect">
            <a:avLst/>
          </a:prstGeom>
          <a:noFill/>
        </p:spPr>
        <p:txBody>
          <a:bodyPr wrap="square">
            <a:spAutoFit/>
          </a:bodyPr>
          <a:lstStyle/>
          <a:p>
            <a:fld id="{57AF920D-47DC-4914-A130-523A52889D7B}" type="slidenum">
              <a:rPr lang="ja-JP" altLang="en-US" sz="1200" smtClean="0"/>
              <a:pPr/>
              <a:t>‹#›</a:t>
            </a:fld>
            <a:endParaRPr lang="ja-JP" altLang="en-US" sz="1200"/>
          </a:p>
        </p:txBody>
      </p:sp>
    </p:spTree>
    <p:extLst>
      <p:ext uri="{BB962C8B-B14F-4D97-AF65-F5344CB8AC3E}">
        <p14:creationId xmlns:p14="http://schemas.microsoft.com/office/powerpoint/2010/main" val="16583855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BECBE264-3E55-B9F8-C762-A2F4C518C961}"/>
              </a:ext>
            </a:extLst>
          </p:cNvPr>
          <p:cNvSpPr>
            <a:spLocks noGrp="1"/>
          </p:cNvSpPr>
          <p:nvPr>
            <p:ph type="sldNum" sz="quarter" idx="12"/>
          </p:nvPr>
        </p:nvSpPr>
        <p:spPr>
          <a:xfrm>
            <a:off x="8837228" y="636534"/>
            <a:ext cx="2743200" cy="365125"/>
          </a:xfrm>
        </p:spPr>
        <p:txBody>
          <a:bodyPr/>
          <a:lstStyle>
            <a:lvl1pPr>
              <a:defRPr sz="1800" b="1">
                <a:solidFill>
                  <a:schemeClr val="tx1"/>
                </a:solidFill>
                <a:latin typeface="BIZ UDPゴシック" panose="020B0400000000000000" pitchFamily="50" charset="-128"/>
                <a:ea typeface="BIZ UDPゴシック" panose="020B0400000000000000" pitchFamily="50" charset="-128"/>
              </a:defRPr>
            </a:lvl1pPr>
          </a:lstStyle>
          <a:p>
            <a:fld id="{57AF920D-47DC-4914-A130-523A52889D7B}" type="slidenum">
              <a:rPr lang="ja-JP" altLang="en-US" smtClean="0"/>
              <a:pPr/>
              <a:t>‹#›</a:t>
            </a:fld>
            <a:endParaRPr lang="ja-JP" altLang="en-US"/>
          </a:p>
        </p:txBody>
      </p:sp>
    </p:spTree>
    <p:extLst>
      <p:ext uri="{BB962C8B-B14F-4D97-AF65-F5344CB8AC3E}">
        <p14:creationId xmlns:p14="http://schemas.microsoft.com/office/powerpoint/2010/main" val="12413536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7AF920D-47DC-4914-A130-523A52889D7B}" type="slidenum">
              <a:rPr kumimoji="1" lang="ja-JP" altLang="en-US" smtClean="0"/>
              <a:t>‹#›</a:t>
            </a:fld>
            <a:endParaRPr kumimoji="1" lang="ja-JP" altLang="en-US"/>
          </a:p>
        </p:txBody>
      </p:sp>
    </p:spTree>
    <p:extLst>
      <p:ext uri="{BB962C8B-B14F-4D97-AF65-F5344CB8AC3E}">
        <p14:creationId xmlns:p14="http://schemas.microsoft.com/office/powerpoint/2010/main" val="1262608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7AF920D-47DC-4914-A130-523A52889D7B}" type="slidenum">
              <a:rPr kumimoji="1" lang="ja-JP" altLang="en-US" smtClean="0"/>
              <a:t>‹#›</a:t>
            </a:fld>
            <a:endParaRPr kumimoji="1" lang="ja-JP" altLang="en-US"/>
          </a:p>
        </p:txBody>
      </p:sp>
    </p:spTree>
    <p:extLst>
      <p:ext uri="{BB962C8B-B14F-4D97-AF65-F5344CB8AC3E}">
        <p14:creationId xmlns:p14="http://schemas.microsoft.com/office/powerpoint/2010/main" val="15533684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7AF920D-47DC-4914-A130-523A52889D7B}" type="slidenum">
              <a:rPr kumimoji="1" lang="ja-JP" altLang="en-US" smtClean="0"/>
              <a:t>‹#›</a:t>
            </a:fld>
            <a:endParaRPr kumimoji="1" lang="ja-JP" altLang="en-US" dirty="0"/>
          </a:p>
        </p:txBody>
      </p:sp>
    </p:spTree>
    <p:extLst>
      <p:ext uri="{BB962C8B-B14F-4D97-AF65-F5344CB8AC3E}">
        <p14:creationId xmlns:p14="http://schemas.microsoft.com/office/powerpoint/2010/main" val="805314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7AF920D-47DC-4914-A130-523A52889D7B}" type="slidenum">
              <a:rPr kumimoji="1" lang="ja-JP" altLang="en-US" smtClean="0"/>
              <a:t>‹#›</a:t>
            </a:fld>
            <a:endParaRPr kumimoji="1" lang="ja-JP" altLang="en-US"/>
          </a:p>
        </p:txBody>
      </p:sp>
    </p:spTree>
    <p:extLst>
      <p:ext uri="{BB962C8B-B14F-4D97-AF65-F5344CB8AC3E}">
        <p14:creationId xmlns:p14="http://schemas.microsoft.com/office/powerpoint/2010/main" val="3317409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4">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F0172499-727A-376C-6D61-C767EE6F2E41}"/>
              </a:ext>
            </a:extLst>
          </p:cNvPr>
          <p:cNvSpPr>
            <a:spLocks noGrp="1"/>
          </p:cNvSpPr>
          <p:nvPr>
            <p:ph type="ftr" sz="quarter" idx="11"/>
          </p:nvPr>
        </p:nvSpPr>
        <p:spPr/>
        <p:txBody>
          <a:bodyPr/>
          <a:lstStyle/>
          <a:p>
            <a:endParaRPr kumimoji="1" lang="ja-JP" altLang="en-US"/>
          </a:p>
        </p:txBody>
      </p:sp>
      <p:grpSp>
        <p:nvGrpSpPr>
          <p:cNvPr id="11" name="グループ化 10">
            <a:extLst>
              <a:ext uri="{FF2B5EF4-FFF2-40B4-BE49-F238E27FC236}">
                <a16:creationId xmlns:a16="http://schemas.microsoft.com/office/drawing/2014/main" id="{9CEE44E5-7019-4E57-93F6-DB09805B1C29}"/>
              </a:ext>
            </a:extLst>
          </p:cNvPr>
          <p:cNvGrpSpPr/>
          <p:nvPr userDrawn="1"/>
        </p:nvGrpSpPr>
        <p:grpSpPr>
          <a:xfrm>
            <a:off x="611572" y="621082"/>
            <a:ext cx="636414" cy="627083"/>
            <a:chOff x="886408" y="1082351"/>
            <a:chExt cx="636414" cy="627083"/>
          </a:xfrm>
        </p:grpSpPr>
        <p:sp>
          <p:nvSpPr>
            <p:cNvPr id="12" name="楕円 11">
              <a:extLst>
                <a:ext uri="{FF2B5EF4-FFF2-40B4-BE49-F238E27FC236}">
                  <a16:creationId xmlns:a16="http://schemas.microsoft.com/office/drawing/2014/main" id="{9AC25AF7-4C0B-4A04-9B5E-1DE837E0FB0F}"/>
                </a:ext>
              </a:extLst>
            </p:cNvPr>
            <p:cNvSpPr/>
            <p:nvPr/>
          </p:nvSpPr>
          <p:spPr>
            <a:xfrm>
              <a:off x="886408" y="1082351"/>
              <a:ext cx="540000" cy="540000"/>
            </a:xfrm>
            <a:prstGeom prst="ellipse">
              <a:avLst/>
            </a:prstGeom>
            <a:solidFill>
              <a:srgbClr val="9ADAA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楕円 12">
              <a:extLst>
                <a:ext uri="{FF2B5EF4-FFF2-40B4-BE49-F238E27FC236}">
                  <a16:creationId xmlns:a16="http://schemas.microsoft.com/office/drawing/2014/main" id="{D190B83D-68C5-4D92-8D26-75C12CD694E5}"/>
                </a:ext>
              </a:extLst>
            </p:cNvPr>
            <p:cNvSpPr/>
            <p:nvPr/>
          </p:nvSpPr>
          <p:spPr>
            <a:xfrm>
              <a:off x="982822" y="1169434"/>
              <a:ext cx="540000" cy="540000"/>
            </a:xfrm>
            <a:prstGeom prst="ellipse">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フリーフォーム: 図形 13">
            <a:extLst>
              <a:ext uri="{FF2B5EF4-FFF2-40B4-BE49-F238E27FC236}">
                <a16:creationId xmlns:a16="http://schemas.microsoft.com/office/drawing/2014/main" id="{C010EEEB-C75A-4833-B1E1-D8982D34AA98}"/>
              </a:ext>
            </a:extLst>
          </p:cNvPr>
          <p:cNvSpPr/>
          <p:nvPr userDrawn="1"/>
        </p:nvSpPr>
        <p:spPr>
          <a:xfrm>
            <a:off x="1225066" y="1200838"/>
            <a:ext cx="9395927" cy="18661"/>
          </a:xfrm>
          <a:custGeom>
            <a:avLst/>
            <a:gdLst>
              <a:gd name="connsiteX0" fmla="*/ 0 w 9395927"/>
              <a:gd name="connsiteY0" fmla="*/ 0 h 18661"/>
              <a:gd name="connsiteX1" fmla="*/ 765097 w 9395927"/>
              <a:gd name="connsiteY1" fmla="*/ 1520 h 18661"/>
              <a:gd name="connsiteX2" fmla="*/ 1154357 w 9395927"/>
              <a:gd name="connsiteY2" fmla="*/ 2293 h 18661"/>
              <a:gd name="connsiteX3" fmla="*/ 2013413 w 9395927"/>
              <a:gd name="connsiteY3" fmla="*/ 3999 h 18661"/>
              <a:gd name="connsiteX4" fmla="*/ 2590591 w 9395927"/>
              <a:gd name="connsiteY4" fmla="*/ 5145 h 18661"/>
              <a:gd name="connsiteX5" fmla="*/ 3261729 w 9395927"/>
              <a:gd name="connsiteY5" fmla="*/ 6478 h 18661"/>
              <a:gd name="connsiteX6" fmla="*/ 4026826 w 9395927"/>
              <a:gd name="connsiteY6" fmla="*/ 7998 h 18661"/>
              <a:gd name="connsiteX7" fmla="*/ 4604004 w 9395927"/>
              <a:gd name="connsiteY7" fmla="*/ 9144 h 18661"/>
              <a:gd name="connsiteX8" fmla="*/ 5369101 w 9395927"/>
              <a:gd name="connsiteY8" fmla="*/ 10663 h 18661"/>
              <a:gd name="connsiteX9" fmla="*/ 5758361 w 9395927"/>
              <a:gd name="connsiteY9" fmla="*/ 11437 h 18661"/>
              <a:gd name="connsiteX10" fmla="*/ 6147621 w 9395927"/>
              <a:gd name="connsiteY10" fmla="*/ 12210 h 18661"/>
              <a:gd name="connsiteX11" fmla="*/ 6818758 w 9395927"/>
              <a:gd name="connsiteY11" fmla="*/ 13543 h 18661"/>
              <a:gd name="connsiteX12" fmla="*/ 7583855 w 9395927"/>
              <a:gd name="connsiteY12" fmla="*/ 15062 h 18661"/>
              <a:gd name="connsiteX13" fmla="*/ 8442912 w 9395927"/>
              <a:gd name="connsiteY13" fmla="*/ 16768 h 18661"/>
              <a:gd name="connsiteX14" fmla="*/ 9395927 w 9395927"/>
              <a:gd name="connsiteY14" fmla="*/ 18661 h 1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95927" h="18661" extrusionOk="0">
                <a:moveTo>
                  <a:pt x="0" y="0"/>
                </a:moveTo>
                <a:cubicBezTo>
                  <a:pt x="376385" y="25039"/>
                  <a:pt x="389700" y="-34533"/>
                  <a:pt x="765097" y="1520"/>
                </a:cubicBezTo>
                <a:cubicBezTo>
                  <a:pt x="1140494" y="37572"/>
                  <a:pt x="1065770" y="-346"/>
                  <a:pt x="1154357" y="2293"/>
                </a:cubicBezTo>
                <a:cubicBezTo>
                  <a:pt x="1242944" y="4932"/>
                  <a:pt x="1617965" y="-3934"/>
                  <a:pt x="2013413" y="3999"/>
                </a:cubicBezTo>
                <a:cubicBezTo>
                  <a:pt x="2408861" y="11932"/>
                  <a:pt x="2336690" y="22349"/>
                  <a:pt x="2590591" y="5145"/>
                </a:cubicBezTo>
                <a:cubicBezTo>
                  <a:pt x="2844492" y="-12059"/>
                  <a:pt x="3080567" y="2157"/>
                  <a:pt x="3261729" y="6478"/>
                </a:cubicBezTo>
                <a:cubicBezTo>
                  <a:pt x="3442891" y="10799"/>
                  <a:pt x="3840433" y="37795"/>
                  <a:pt x="4026826" y="7998"/>
                </a:cubicBezTo>
                <a:cubicBezTo>
                  <a:pt x="4213219" y="-21799"/>
                  <a:pt x="4355937" y="-9840"/>
                  <a:pt x="4604004" y="9144"/>
                </a:cubicBezTo>
                <a:cubicBezTo>
                  <a:pt x="4852071" y="28128"/>
                  <a:pt x="5036343" y="-28131"/>
                  <a:pt x="5369101" y="10663"/>
                </a:cubicBezTo>
                <a:cubicBezTo>
                  <a:pt x="5701859" y="49458"/>
                  <a:pt x="5584129" y="2055"/>
                  <a:pt x="5758361" y="11437"/>
                </a:cubicBezTo>
                <a:cubicBezTo>
                  <a:pt x="5932593" y="20819"/>
                  <a:pt x="6059899" y="7111"/>
                  <a:pt x="6147621" y="12210"/>
                </a:cubicBezTo>
                <a:cubicBezTo>
                  <a:pt x="6235343" y="17309"/>
                  <a:pt x="6645262" y="8812"/>
                  <a:pt x="6818758" y="13543"/>
                </a:cubicBezTo>
                <a:cubicBezTo>
                  <a:pt x="6992254" y="18273"/>
                  <a:pt x="7318050" y="26085"/>
                  <a:pt x="7583855" y="15062"/>
                </a:cubicBezTo>
                <a:cubicBezTo>
                  <a:pt x="7849660" y="4039"/>
                  <a:pt x="8178654" y="2390"/>
                  <a:pt x="8442912" y="16768"/>
                </a:cubicBezTo>
                <a:cubicBezTo>
                  <a:pt x="8707170" y="31146"/>
                  <a:pt x="9150672" y="18171"/>
                  <a:pt x="9395927" y="18661"/>
                </a:cubicBezTo>
              </a:path>
            </a:pathLst>
          </a:custGeom>
          <a:noFill/>
          <a:ln w="38100">
            <a:solidFill>
              <a:srgbClr val="9ADAA5">
                <a:alpha val="40000"/>
              </a:srgbClr>
            </a:solidFill>
            <a:extLst>
              <a:ext uri="{C807C97D-BFC1-408E-A445-0C87EB9F89A2}">
                <ask:lineSketchStyleProps xmlns:ask="http://schemas.microsoft.com/office/drawing/2018/sketchyshapes" sd="2222286363">
                  <a:custGeom>
                    <a:avLst/>
                    <a:gdLst>
                      <a:gd name="connsiteX0" fmla="*/ 0 w 9395927"/>
                      <a:gd name="connsiteY0" fmla="*/ 0 h 18661"/>
                      <a:gd name="connsiteX1" fmla="*/ 9395927 w 9395927"/>
                      <a:gd name="connsiteY1" fmla="*/ 18661 h 18661"/>
                    </a:gdLst>
                    <a:ahLst/>
                    <a:cxnLst>
                      <a:cxn ang="0">
                        <a:pos x="connsiteX0" y="connsiteY0"/>
                      </a:cxn>
                      <a:cxn ang="0">
                        <a:pos x="connsiteX1" y="connsiteY1"/>
                      </a:cxn>
                    </a:cxnLst>
                    <a:rect l="l" t="t" r="r" b="b"/>
                    <a:pathLst>
                      <a:path w="9395927" h="18661">
                        <a:moveTo>
                          <a:pt x="0" y="0"/>
                        </a:moveTo>
                        <a:lnTo>
                          <a:pt x="9395927" y="18661"/>
                        </a:ln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タイトル 1">
            <a:extLst>
              <a:ext uri="{FF2B5EF4-FFF2-40B4-BE49-F238E27FC236}">
                <a16:creationId xmlns:a16="http://schemas.microsoft.com/office/drawing/2014/main" id="{04336CE0-CD4F-4D45-B534-D951C964AED8}"/>
              </a:ext>
            </a:extLst>
          </p:cNvPr>
          <p:cNvSpPr>
            <a:spLocks noGrp="1"/>
          </p:cNvSpPr>
          <p:nvPr>
            <p:ph type="title"/>
          </p:nvPr>
        </p:nvSpPr>
        <p:spPr>
          <a:xfrm>
            <a:off x="1344400" y="600383"/>
            <a:ext cx="10515600" cy="720000"/>
          </a:xfrm>
        </p:spPr>
        <p:txBody>
          <a:bodyPr>
            <a:normAutofit/>
          </a:bodyPr>
          <a:lstStyle>
            <a:lvl1pPr>
              <a:defRPr sz="2000">
                <a:latin typeface="BIZ UDPゴシック" panose="020B0400000000000000" pitchFamily="50" charset="-128"/>
                <a:ea typeface="BIZ UDPゴシック" panose="020B0400000000000000" pitchFamily="50" charset="-128"/>
              </a:defRPr>
            </a:lvl1pPr>
          </a:lstStyle>
          <a:p>
            <a:r>
              <a:rPr kumimoji="1" lang="ja-JP" altLang="en-US" dirty="0"/>
              <a:t>マスター タイトルの書式設定</a:t>
            </a:r>
          </a:p>
        </p:txBody>
      </p:sp>
      <p:sp>
        <p:nvSpPr>
          <p:cNvPr id="2" name="角丸四角形 3">
            <a:extLst>
              <a:ext uri="{FF2B5EF4-FFF2-40B4-BE49-F238E27FC236}">
                <a16:creationId xmlns:a16="http://schemas.microsoft.com/office/drawing/2014/main" id="{D73FE361-37C0-1A35-81DC-67C2E62F3359}"/>
              </a:ext>
            </a:extLst>
          </p:cNvPr>
          <p:cNvSpPr/>
          <p:nvPr userDrawn="1"/>
        </p:nvSpPr>
        <p:spPr>
          <a:xfrm>
            <a:off x="7669768" y="182562"/>
            <a:ext cx="4140000" cy="324000"/>
          </a:xfrm>
          <a:prstGeom prst="roundRect">
            <a:avLst>
              <a:gd name="adj" fmla="val 50000"/>
            </a:avLst>
          </a:prstGeom>
          <a:solidFill>
            <a:schemeClr val="accent4">
              <a:lumMod val="20000"/>
              <a:lumOff val="80000"/>
            </a:schemeClr>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令和</a:t>
            </a:r>
            <a:r>
              <a:rPr lang="en-US" altLang="ja-JP"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7</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年度</a:t>
            </a:r>
            <a:r>
              <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大阪府ヤングケアラー支援研修　グループワーク</a:t>
            </a:r>
          </a:p>
        </p:txBody>
      </p:sp>
      <p:sp>
        <p:nvSpPr>
          <p:cNvPr id="3" name="スライド番号プレースホルダー 5">
            <a:extLst>
              <a:ext uri="{FF2B5EF4-FFF2-40B4-BE49-F238E27FC236}">
                <a16:creationId xmlns:a16="http://schemas.microsoft.com/office/drawing/2014/main" id="{BBC53BB4-E495-CDCD-DC63-8AA200954DDE}"/>
              </a:ext>
            </a:extLst>
          </p:cNvPr>
          <p:cNvSpPr>
            <a:spLocks noGrp="1"/>
          </p:cNvSpPr>
          <p:nvPr>
            <p:ph type="sldNum" sz="quarter" idx="12"/>
          </p:nvPr>
        </p:nvSpPr>
        <p:spPr>
          <a:xfrm>
            <a:off x="11111347" y="164090"/>
            <a:ext cx="628582" cy="365125"/>
          </a:xfrm>
        </p:spPr>
        <p:txBody>
          <a:bodyPr/>
          <a:lstStyle>
            <a:lvl1pPr>
              <a:defRPr sz="120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defRPr>
            </a:lvl1pPr>
          </a:lstStyle>
          <a:p>
            <a:fld id="{5635B837-789A-429D-BB90-593A5920D4E6}" type="slidenum">
              <a:rPr lang="ja-JP" altLang="en-US" smtClean="0"/>
              <a:pPr/>
              <a:t>‹#›</a:t>
            </a:fld>
            <a:endParaRPr lang="ja-JP" altLang="en-US"/>
          </a:p>
        </p:txBody>
      </p:sp>
    </p:spTree>
    <p:extLst>
      <p:ext uri="{BB962C8B-B14F-4D97-AF65-F5344CB8AC3E}">
        <p14:creationId xmlns:p14="http://schemas.microsoft.com/office/powerpoint/2010/main" val="20807389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7AF920D-47DC-4914-A130-523A52889D7B}" type="slidenum">
              <a:rPr kumimoji="1" lang="ja-JP" altLang="en-US" smtClean="0"/>
              <a:t>‹#›</a:t>
            </a:fld>
            <a:endParaRPr kumimoji="1" lang="ja-JP" altLang="en-US"/>
          </a:p>
        </p:txBody>
      </p:sp>
    </p:spTree>
    <p:extLst>
      <p:ext uri="{BB962C8B-B14F-4D97-AF65-F5344CB8AC3E}">
        <p14:creationId xmlns:p14="http://schemas.microsoft.com/office/powerpoint/2010/main" val="1476583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7AF920D-47DC-4914-A130-523A52889D7B}" type="slidenum">
              <a:rPr kumimoji="1" lang="ja-JP" altLang="en-US" smtClean="0"/>
              <a:t>‹#›</a:t>
            </a:fld>
            <a:endParaRPr kumimoji="1" lang="ja-JP" altLang="en-US"/>
          </a:p>
        </p:txBody>
      </p:sp>
    </p:spTree>
    <p:extLst>
      <p:ext uri="{BB962C8B-B14F-4D97-AF65-F5344CB8AC3E}">
        <p14:creationId xmlns:p14="http://schemas.microsoft.com/office/powerpoint/2010/main" val="1575178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57AF920D-47DC-4914-A130-523A52889D7B}" type="slidenum">
              <a:rPr kumimoji="1" lang="ja-JP" altLang="en-US" smtClean="0"/>
              <a:t>‹#›</a:t>
            </a:fld>
            <a:endParaRPr kumimoji="1" lang="ja-JP" altLang="en-US"/>
          </a:p>
        </p:txBody>
      </p:sp>
    </p:spTree>
    <p:extLst>
      <p:ext uri="{BB962C8B-B14F-4D97-AF65-F5344CB8AC3E}">
        <p14:creationId xmlns:p14="http://schemas.microsoft.com/office/powerpoint/2010/main" val="679486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57AF920D-47DC-4914-A130-523A52889D7B}" type="slidenum">
              <a:rPr kumimoji="1" lang="ja-JP" altLang="en-US" smtClean="0"/>
              <a:t>‹#›</a:t>
            </a:fld>
            <a:endParaRPr kumimoji="1" lang="ja-JP" altLang="en-US"/>
          </a:p>
        </p:txBody>
      </p:sp>
    </p:spTree>
    <p:extLst>
      <p:ext uri="{BB962C8B-B14F-4D97-AF65-F5344CB8AC3E}">
        <p14:creationId xmlns:p14="http://schemas.microsoft.com/office/powerpoint/2010/main" val="1039382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57AF920D-47DC-4914-A130-523A52889D7B}" type="slidenum">
              <a:rPr kumimoji="1" lang="ja-JP" altLang="en-US" smtClean="0"/>
              <a:t>‹#›</a:t>
            </a:fld>
            <a:endParaRPr kumimoji="1" lang="ja-JP" altLang="en-US"/>
          </a:p>
        </p:txBody>
      </p:sp>
    </p:spTree>
    <p:extLst>
      <p:ext uri="{BB962C8B-B14F-4D97-AF65-F5344CB8AC3E}">
        <p14:creationId xmlns:p14="http://schemas.microsoft.com/office/powerpoint/2010/main" val="1421535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セクションなし">
    <p:spTree>
      <p:nvGrpSpPr>
        <p:cNvPr id="1" name=""/>
        <p:cNvGrpSpPr/>
        <p:nvPr/>
      </p:nvGrpSpPr>
      <p:grpSpPr>
        <a:xfrm>
          <a:off x="0" y="0"/>
          <a:ext cx="0" cy="0"/>
          <a:chOff x="0" y="0"/>
          <a:chExt cx="0" cy="0"/>
        </a:xfrm>
      </p:grpSpPr>
      <p:sp>
        <p:nvSpPr>
          <p:cNvPr id="2" name="タイトル 1"/>
          <p:cNvSpPr>
            <a:spLocks noGrp="1"/>
          </p:cNvSpPr>
          <p:nvPr>
            <p:ph type="title"/>
          </p:nvPr>
        </p:nvSpPr>
        <p:spPr>
          <a:xfrm>
            <a:off x="1348156" y="636534"/>
            <a:ext cx="10080000" cy="720000"/>
          </a:xfrm>
        </p:spPr>
        <p:txBody>
          <a:bodyPr>
            <a:normAutofit/>
          </a:bodyPr>
          <a:lstStyle>
            <a:lvl1pPr>
              <a:defRPr sz="2000">
                <a:latin typeface="BIZ UDPゴシック" panose="020B0400000000000000" pitchFamily="50" charset="-128"/>
                <a:ea typeface="BIZ UDPゴシック" panose="020B0400000000000000" pitchFamily="50" charset="-128"/>
              </a:defRPr>
            </a:lvl1pPr>
          </a:lstStyle>
          <a:p>
            <a:r>
              <a:rPr kumimoji="1" lang="ja-JP" altLang="en-US" dirty="0"/>
              <a:t>マスター タイトルの書式設定</a:t>
            </a:r>
          </a:p>
        </p:txBody>
      </p:sp>
      <p:grpSp>
        <p:nvGrpSpPr>
          <p:cNvPr id="6" name="グループ化 5">
            <a:extLst>
              <a:ext uri="{FF2B5EF4-FFF2-40B4-BE49-F238E27FC236}">
                <a16:creationId xmlns:a16="http://schemas.microsoft.com/office/drawing/2014/main" id="{4B9D6127-5646-4629-8356-F5890F447228}"/>
              </a:ext>
            </a:extLst>
          </p:cNvPr>
          <p:cNvGrpSpPr/>
          <p:nvPr userDrawn="1"/>
        </p:nvGrpSpPr>
        <p:grpSpPr>
          <a:xfrm>
            <a:off x="611572" y="621082"/>
            <a:ext cx="636414" cy="627083"/>
            <a:chOff x="886408" y="1082351"/>
            <a:chExt cx="636414" cy="627083"/>
          </a:xfrm>
        </p:grpSpPr>
        <p:sp>
          <p:nvSpPr>
            <p:cNvPr id="7" name="楕円 6">
              <a:extLst>
                <a:ext uri="{FF2B5EF4-FFF2-40B4-BE49-F238E27FC236}">
                  <a16:creationId xmlns:a16="http://schemas.microsoft.com/office/drawing/2014/main" id="{92116266-0978-4068-B1F4-6B65D086CC44}"/>
                </a:ext>
              </a:extLst>
            </p:cNvPr>
            <p:cNvSpPr/>
            <p:nvPr/>
          </p:nvSpPr>
          <p:spPr>
            <a:xfrm>
              <a:off x="886408" y="1082351"/>
              <a:ext cx="540000" cy="540000"/>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43D4F5F4-5B92-4FFE-8EF7-C11069970582}"/>
                </a:ext>
              </a:extLst>
            </p:cNvPr>
            <p:cNvSpPr/>
            <p:nvPr/>
          </p:nvSpPr>
          <p:spPr>
            <a:xfrm>
              <a:off x="982822" y="1169434"/>
              <a:ext cx="540000" cy="540000"/>
            </a:xfrm>
            <a:prstGeom prst="ellipse">
              <a:avLst/>
            </a:prstGeom>
            <a:solidFill>
              <a:srgbClr val="CC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フリーフォーム: 図形 11">
            <a:extLst>
              <a:ext uri="{FF2B5EF4-FFF2-40B4-BE49-F238E27FC236}">
                <a16:creationId xmlns:a16="http://schemas.microsoft.com/office/drawing/2014/main" id="{674EF482-EB60-4D15-805E-5B1006F13AC1}"/>
              </a:ext>
            </a:extLst>
          </p:cNvPr>
          <p:cNvSpPr/>
          <p:nvPr userDrawn="1"/>
        </p:nvSpPr>
        <p:spPr>
          <a:xfrm>
            <a:off x="1225066" y="1200838"/>
            <a:ext cx="9395927" cy="18661"/>
          </a:xfrm>
          <a:custGeom>
            <a:avLst/>
            <a:gdLst>
              <a:gd name="connsiteX0" fmla="*/ 0 w 9395927"/>
              <a:gd name="connsiteY0" fmla="*/ 0 h 18661"/>
              <a:gd name="connsiteX1" fmla="*/ 765097 w 9395927"/>
              <a:gd name="connsiteY1" fmla="*/ 1520 h 18661"/>
              <a:gd name="connsiteX2" fmla="*/ 1154357 w 9395927"/>
              <a:gd name="connsiteY2" fmla="*/ 2293 h 18661"/>
              <a:gd name="connsiteX3" fmla="*/ 2013413 w 9395927"/>
              <a:gd name="connsiteY3" fmla="*/ 3999 h 18661"/>
              <a:gd name="connsiteX4" fmla="*/ 2590591 w 9395927"/>
              <a:gd name="connsiteY4" fmla="*/ 5145 h 18661"/>
              <a:gd name="connsiteX5" fmla="*/ 3261729 w 9395927"/>
              <a:gd name="connsiteY5" fmla="*/ 6478 h 18661"/>
              <a:gd name="connsiteX6" fmla="*/ 4026826 w 9395927"/>
              <a:gd name="connsiteY6" fmla="*/ 7998 h 18661"/>
              <a:gd name="connsiteX7" fmla="*/ 4604004 w 9395927"/>
              <a:gd name="connsiteY7" fmla="*/ 9144 h 18661"/>
              <a:gd name="connsiteX8" fmla="*/ 5369101 w 9395927"/>
              <a:gd name="connsiteY8" fmla="*/ 10663 h 18661"/>
              <a:gd name="connsiteX9" fmla="*/ 5758361 w 9395927"/>
              <a:gd name="connsiteY9" fmla="*/ 11437 h 18661"/>
              <a:gd name="connsiteX10" fmla="*/ 6147621 w 9395927"/>
              <a:gd name="connsiteY10" fmla="*/ 12210 h 18661"/>
              <a:gd name="connsiteX11" fmla="*/ 6818758 w 9395927"/>
              <a:gd name="connsiteY11" fmla="*/ 13543 h 18661"/>
              <a:gd name="connsiteX12" fmla="*/ 7583855 w 9395927"/>
              <a:gd name="connsiteY12" fmla="*/ 15062 h 18661"/>
              <a:gd name="connsiteX13" fmla="*/ 8442912 w 9395927"/>
              <a:gd name="connsiteY13" fmla="*/ 16768 h 18661"/>
              <a:gd name="connsiteX14" fmla="*/ 9395927 w 9395927"/>
              <a:gd name="connsiteY14" fmla="*/ 18661 h 1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95927" h="18661" extrusionOk="0">
                <a:moveTo>
                  <a:pt x="0" y="0"/>
                </a:moveTo>
                <a:cubicBezTo>
                  <a:pt x="376385" y="25039"/>
                  <a:pt x="389700" y="-34533"/>
                  <a:pt x="765097" y="1520"/>
                </a:cubicBezTo>
                <a:cubicBezTo>
                  <a:pt x="1140494" y="37572"/>
                  <a:pt x="1065770" y="-346"/>
                  <a:pt x="1154357" y="2293"/>
                </a:cubicBezTo>
                <a:cubicBezTo>
                  <a:pt x="1242944" y="4932"/>
                  <a:pt x="1617965" y="-3934"/>
                  <a:pt x="2013413" y="3999"/>
                </a:cubicBezTo>
                <a:cubicBezTo>
                  <a:pt x="2408861" y="11932"/>
                  <a:pt x="2336690" y="22349"/>
                  <a:pt x="2590591" y="5145"/>
                </a:cubicBezTo>
                <a:cubicBezTo>
                  <a:pt x="2844492" y="-12059"/>
                  <a:pt x="3080567" y="2157"/>
                  <a:pt x="3261729" y="6478"/>
                </a:cubicBezTo>
                <a:cubicBezTo>
                  <a:pt x="3442891" y="10799"/>
                  <a:pt x="3840433" y="37795"/>
                  <a:pt x="4026826" y="7998"/>
                </a:cubicBezTo>
                <a:cubicBezTo>
                  <a:pt x="4213219" y="-21799"/>
                  <a:pt x="4355937" y="-9840"/>
                  <a:pt x="4604004" y="9144"/>
                </a:cubicBezTo>
                <a:cubicBezTo>
                  <a:pt x="4852071" y="28128"/>
                  <a:pt x="5036343" y="-28131"/>
                  <a:pt x="5369101" y="10663"/>
                </a:cubicBezTo>
                <a:cubicBezTo>
                  <a:pt x="5701859" y="49458"/>
                  <a:pt x="5584129" y="2055"/>
                  <a:pt x="5758361" y="11437"/>
                </a:cubicBezTo>
                <a:cubicBezTo>
                  <a:pt x="5932593" y="20819"/>
                  <a:pt x="6059899" y="7111"/>
                  <a:pt x="6147621" y="12210"/>
                </a:cubicBezTo>
                <a:cubicBezTo>
                  <a:pt x="6235343" y="17309"/>
                  <a:pt x="6645262" y="8812"/>
                  <a:pt x="6818758" y="13543"/>
                </a:cubicBezTo>
                <a:cubicBezTo>
                  <a:pt x="6992254" y="18273"/>
                  <a:pt x="7318050" y="26085"/>
                  <a:pt x="7583855" y="15062"/>
                </a:cubicBezTo>
                <a:cubicBezTo>
                  <a:pt x="7849660" y="4039"/>
                  <a:pt x="8178654" y="2390"/>
                  <a:pt x="8442912" y="16768"/>
                </a:cubicBezTo>
                <a:cubicBezTo>
                  <a:pt x="8707170" y="31146"/>
                  <a:pt x="9150672" y="18171"/>
                  <a:pt x="9395927" y="18661"/>
                </a:cubicBezTo>
              </a:path>
            </a:pathLst>
          </a:custGeom>
          <a:noFill/>
          <a:ln w="38100">
            <a:solidFill>
              <a:srgbClr val="92D050"/>
            </a:solidFill>
            <a:extLst>
              <a:ext uri="{C807C97D-BFC1-408E-A445-0C87EB9F89A2}">
                <ask:lineSketchStyleProps xmlns:ask="http://schemas.microsoft.com/office/drawing/2018/sketchyshapes" sd="2222286363">
                  <a:custGeom>
                    <a:avLst/>
                    <a:gdLst>
                      <a:gd name="connsiteX0" fmla="*/ 0 w 9395927"/>
                      <a:gd name="connsiteY0" fmla="*/ 0 h 18661"/>
                      <a:gd name="connsiteX1" fmla="*/ 9395927 w 9395927"/>
                      <a:gd name="connsiteY1" fmla="*/ 18661 h 18661"/>
                    </a:gdLst>
                    <a:ahLst/>
                    <a:cxnLst>
                      <a:cxn ang="0">
                        <a:pos x="connsiteX0" y="connsiteY0"/>
                      </a:cxn>
                      <a:cxn ang="0">
                        <a:pos x="connsiteX1" y="connsiteY1"/>
                      </a:cxn>
                    </a:cxnLst>
                    <a:rect l="l" t="t" r="r" b="b"/>
                    <a:pathLst>
                      <a:path w="9395927" h="18661">
                        <a:moveTo>
                          <a:pt x="0" y="0"/>
                        </a:moveTo>
                        <a:lnTo>
                          <a:pt x="9395927" y="18661"/>
                        </a:ln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角丸四角形 3">
            <a:extLst>
              <a:ext uri="{FF2B5EF4-FFF2-40B4-BE49-F238E27FC236}">
                <a16:creationId xmlns:a16="http://schemas.microsoft.com/office/drawing/2014/main" id="{86B3BDD8-D668-C917-7030-1BF248976DAE}"/>
              </a:ext>
            </a:extLst>
          </p:cNvPr>
          <p:cNvSpPr/>
          <p:nvPr userDrawn="1"/>
        </p:nvSpPr>
        <p:spPr>
          <a:xfrm>
            <a:off x="7458009" y="662745"/>
            <a:ext cx="3656368" cy="324000"/>
          </a:xfrm>
          <a:prstGeom prst="roundRect">
            <a:avLst>
              <a:gd name="adj" fmla="val 50000"/>
            </a:avLst>
          </a:prstGeom>
          <a:solidFill>
            <a:schemeClr val="accent4">
              <a:lumMod val="20000"/>
              <a:lumOff val="80000"/>
            </a:schemeClr>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令和</a:t>
            </a:r>
            <a:r>
              <a:rPr lang="en-US" altLang="ja-JP"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7</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年度</a:t>
            </a:r>
            <a:r>
              <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大阪府ヤングケアラー</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支援研修</a:t>
            </a:r>
            <a:endPar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882CF255-8651-7FBD-2380-445DE893CBEC}"/>
              </a:ext>
            </a:extLst>
          </p:cNvPr>
          <p:cNvSpPr txBox="1"/>
          <p:nvPr userDrawn="1"/>
        </p:nvSpPr>
        <p:spPr>
          <a:xfrm>
            <a:off x="10620993" y="662745"/>
            <a:ext cx="1697619" cy="369332"/>
          </a:xfrm>
          <a:prstGeom prst="rect">
            <a:avLst/>
          </a:prstGeom>
          <a:noFill/>
        </p:spPr>
        <p:txBody>
          <a:bodyPr wrap="square">
            <a:spAutoFit/>
          </a:bodyPr>
          <a:lstStyle/>
          <a:p>
            <a:fld id="{5635B837-789A-429D-BB90-593A5920D4E6}" type="slidenum">
              <a:rPr lang="ja-JP" altLang="en-US" smtClean="0"/>
              <a:pPr/>
              <a:t>‹#›</a:t>
            </a:fld>
            <a:endParaRPr lang="ja-JP" altLang="en-US"/>
          </a:p>
        </p:txBody>
      </p:sp>
    </p:spTree>
    <p:extLst>
      <p:ext uri="{BB962C8B-B14F-4D97-AF65-F5344CB8AC3E}">
        <p14:creationId xmlns:p14="http://schemas.microsoft.com/office/powerpoint/2010/main" val="2416193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1_1ヤングケアラーに関する認識">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8BC3713F-37A5-9B7E-4A93-9DC9D879D1DE}"/>
              </a:ext>
            </a:extLst>
          </p:cNvPr>
          <p:cNvSpPr/>
          <p:nvPr userDrawn="1"/>
        </p:nvSpPr>
        <p:spPr>
          <a:xfrm>
            <a:off x="8296200" y="101097"/>
            <a:ext cx="3656368" cy="324000"/>
          </a:xfrm>
          <a:prstGeom prst="roundRect">
            <a:avLst>
              <a:gd name="adj" fmla="val 50000"/>
            </a:avLst>
          </a:prstGeom>
          <a:solidFill>
            <a:schemeClr val="accent4">
              <a:lumMod val="20000"/>
              <a:lumOff val="80000"/>
            </a:schemeClr>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令和</a:t>
            </a:r>
            <a:r>
              <a:rPr lang="en-US" altLang="ja-JP"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7</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年度　大阪府</a:t>
            </a:r>
            <a:r>
              <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ヤングケアラー</a:t>
            </a:r>
            <a:r>
              <a:rPr lang="ja-JP" altLang="en-US" sz="1050" b="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支援研修</a:t>
            </a:r>
            <a:endParaRPr lang="ja-JP" altLang="en-US" sz="1050" b="0" dirty="0">
              <a:solidFill>
                <a:schemeClr val="tx1"/>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p:txBody>
      </p:sp>
      <p:sp>
        <p:nvSpPr>
          <p:cNvPr id="2" name="タイトル 1"/>
          <p:cNvSpPr>
            <a:spLocks noGrp="1"/>
          </p:cNvSpPr>
          <p:nvPr>
            <p:ph type="title"/>
          </p:nvPr>
        </p:nvSpPr>
        <p:spPr>
          <a:xfrm>
            <a:off x="1348156" y="636534"/>
            <a:ext cx="10080000" cy="720000"/>
          </a:xfrm>
        </p:spPr>
        <p:txBody>
          <a:bodyPr>
            <a:normAutofit/>
          </a:bodyPr>
          <a:lstStyle>
            <a:lvl1pPr>
              <a:defRPr sz="2400" b="1">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grpSp>
        <p:nvGrpSpPr>
          <p:cNvPr id="6" name="グループ化 5">
            <a:extLst>
              <a:ext uri="{FF2B5EF4-FFF2-40B4-BE49-F238E27FC236}">
                <a16:creationId xmlns:a16="http://schemas.microsoft.com/office/drawing/2014/main" id="{4B9D6127-5646-4629-8356-F5890F447228}"/>
              </a:ext>
            </a:extLst>
          </p:cNvPr>
          <p:cNvGrpSpPr/>
          <p:nvPr userDrawn="1"/>
        </p:nvGrpSpPr>
        <p:grpSpPr>
          <a:xfrm>
            <a:off x="611572" y="621082"/>
            <a:ext cx="636414" cy="627083"/>
            <a:chOff x="886408" y="1082351"/>
            <a:chExt cx="636414" cy="627083"/>
          </a:xfrm>
        </p:grpSpPr>
        <p:sp>
          <p:nvSpPr>
            <p:cNvPr id="7" name="楕円 6">
              <a:extLst>
                <a:ext uri="{FF2B5EF4-FFF2-40B4-BE49-F238E27FC236}">
                  <a16:creationId xmlns:a16="http://schemas.microsoft.com/office/drawing/2014/main" id="{92116266-0978-4068-B1F4-6B65D086CC44}"/>
                </a:ext>
              </a:extLst>
            </p:cNvPr>
            <p:cNvSpPr/>
            <p:nvPr/>
          </p:nvSpPr>
          <p:spPr>
            <a:xfrm>
              <a:off x="886408" y="1082351"/>
              <a:ext cx="540000" cy="540000"/>
            </a:xfrm>
            <a:prstGeom prst="ellipse">
              <a:avLst/>
            </a:prstGeom>
            <a:solidFill>
              <a:srgbClr val="5B9BD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43D4F5F4-5B92-4FFE-8EF7-C11069970582}"/>
                </a:ext>
              </a:extLst>
            </p:cNvPr>
            <p:cNvSpPr/>
            <p:nvPr/>
          </p:nvSpPr>
          <p:spPr>
            <a:xfrm>
              <a:off x="982822" y="1169434"/>
              <a:ext cx="540000" cy="540000"/>
            </a:xfrm>
            <a:prstGeom prst="ellipse">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フリーフォーム: 図形 11">
            <a:extLst>
              <a:ext uri="{FF2B5EF4-FFF2-40B4-BE49-F238E27FC236}">
                <a16:creationId xmlns:a16="http://schemas.microsoft.com/office/drawing/2014/main" id="{674EF482-EB60-4D15-805E-5B1006F13AC1}"/>
              </a:ext>
            </a:extLst>
          </p:cNvPr>
          <p:cNvSpPr/>
          <p:nvPr userDrawn="1"/>
        </p:nvSpPr>
        <p:spPr>
          <a:xfrm>
            <a:off x="1225066" y="1200838"/>
            <a:ext cx="9395927" cy="18661"/>
          </a:xfrm>
          <a:custGeom>
            <a:avLst/>
            <a:gdLst>
              <a:gd name="connsiteX0" fmla="*/ 0 w 9395927"/>
              <a:gd name="connsiteY0" fmla="*/ 0 h 18661"/>
              <a:gd name="connsiteX1" fmla="*/ 765097 w 9395927"/>
              <a:gd name="connsiteY1" fmla="*/ 1520 h 18661"/>
              <a:gd name="connsiteX2" fmla="*/ 1154357 w 9395927"/>
              <a:gd name="connsiteY2" fmla="*/ 2293 h 18661"/>
              <a:gd name="connsiteX3" fmla="*/ 2013413 w 9395927"/>
              <a:gd name="connsiteY3" fmla="*/ 3999 h 18661"/>
              <a:gd name="connsiteX4" fmla="*/ 2590591 w 9395927"/>
              <a:gd name="connsiteY4" fmla="*/ 5145 h 18661"/>
              <a:gd name="connsiteX5" fmla="*/ 3261729 w 9395927"/>
              <a:gd name="connsiteY5" fmla="*/ 6478 h 18661"/>
              <a:gd name="connsiteX6" fmla="*/ 4026826 w 9395927"/>
              <a:gd name="connsiteY6" fmla="*/ 7998 h 18661"/>
              <a:gd name="connsiteX7" fmla="*/ 4604004 w 9395927"/>
              <a:gd name="connsiteY7" fmla="*/ 9144 h 18661"/>
              <a:gd name="connsiteX8" fmla="*/ 5369101 w 9395927"/>
              <a:gd name="connsiteY8" fmla="*/ 10663 h 18661"/>
              <a:gd name="connsiteX9" fmla="*/ 5758361 w 9395927"/>
              <a:gd name="connsiteY9" fmla="*/ 11437 h 18661"/>
              <a:gd name="connsiteX10" fmla="*/ 6147621 w 9395927"/>
              <a:gd name="connsiteY10" fmla="*/ 12210 h 18661"/>
              <a:gd name="connsiteX11" fmla="*/ 6818758 w 9395927"/>
              <a:gd name="connsiteY11" fmla="*/ 13543 h 18661"/>
              <a:gd name="connsiteX12" fmla="*/ 7583855 w 9395927"/>
              <a:gd name="connsiteY12" fmla="*/ 15062 h 18661"/>
              <a:gd name="connsiteX13" fmla="*/ 8442912 w 9395927"/>
              <a:gd name="connsiteY13" fmla="*/ 16768 h 18661"/>
              <a:gd name="connsiteX14" fmla="*/ 9395927 w 9395927"/>
              <a:gd name="connsiteY14" fmla="*/ 18661 h 1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95927" h="18661" extrusionOk="0">
                <a:moveTo>
                  <a:pt x="0" y="0"/>
                </a:moveTo>
                <a:cubicBezTo>
                  <a:pt x="376385" y="25039"/>
                  <a:pt x="389700" y="-34533"/>
                  <a:pt x="765097" y="1520"/>
                </a:cubicBezTo>
                <a:cubicBezTo>
                  <a:pt x="1140494" y="37572"/>
                  <a:pt x="1065770" y="-346"/>
                  <a:pt x="1154357" y="2293"/>
                </a:cubicBezTo>
                <a:cubicBezTo>
                  <a:pt x="1242944" y="4932"/>
                  <a:pt x="1617965" y="-3934"/>
                  <a:pt x="2013413" y="3999"/>
                </a:cubicBezTo>
                <a:cubicBezTo>
                  <a:pt x="2408861" y="11932"/>
                  <a:pt x="2336690" y="22349"/>
                  <a:pt x="2590591" y="5145"/>
                </a:cubicBezTo>
                <a:cubicBezTo>
                  <a:pt x="2844492" y="-12059"/>
                  <a:pt x="3080567" y="2157"/>
                  <a:pt x="3261729" y="6478"/>
                </a:cubicBezTo>
                <a:cubicBezTo>
                  <a:pt x="3442891" y="10799"/>
                  <a:pt x="3840433" y="37795"/>
                  <a:pt x="4026826" y="7998"/>
                </a:cubicBezTo>
                <a:cubicBezTo>
                  <a:pt x="4213219" y="-21799"/>
                  <a:pt x="4355937" y="-9840"/>
                  <a:pt x="4604004" y="9144"/>
                </a:cubicBezTo>
                <a:cubicBezTo>
                  <a:pt x="4852071" y="28128"/>
                  <a:pt x="5036343" y="-28131"/>
                  <a:pt x="5369101" y="10663"/>
                </a:cubicBezTo>
                <a:cubicBezTo>
                  <a:pt x="5701859" y="49458"/>
                  <a:pt x="5584129" y="2055"/>
                  <a:pt x="5758361" y="11437"/>
                </a:cubicBezTo>
                <a:cubicBezTo>
                  <a:pt x="5932593" y="20819"/>
                  <a:pt x="6059899" y="7111"/>
                  <a:pt x="6147621" y="12210"/>
                </a:cubicBezTo>
                <a:cubicBezTo>
                  <a:pt x="6235343" y="17309"/>
                  <a:pt x="6645262" y="8812"/>
                  <a:pt x="6818758" y="13543"/>
                </a:cubicBezTo>
                <a:cubicBezTo>
                  <a:pt x="6992254" y="18273"/>
                  <a:pt x="7318050" y="26085"/>
                  <a:pt x="7583855" y="15062"/>
                </a:cubicBezTo>
                <a:cubicBezTo>
                  <a:pt x="7849660" y="4039"/>
                  <a:pt x="8178654" y="2390"/>
                  <a:pt x="8442912" y="16768"/>
                </a:cubicBezTo>
                <a:cubicBezTo>
                  <a:pt x="8707170" y="31146"/>
                  <a:pt x="9150672" y="18171"/>
                  <a:pt x="9395927" y="18661"/>
                </a:cubicBezTo>
              </a:path>
            </a:pathLst>
          </a:custGeom>
          <a:noFill/>
          <a:ln w="38100">
            <a:solidFill>
              <a:schemeClr val="accent5">
                <a:lumMod val="60000"/>
                <a:lumOff val="40000"/>
              </a:schemeClr>
            </a:solidFill>
            <a:extLst>
              <a:ext uri="{C807C97D-BFC1-408E-A445-0C87EB9F89A2}">
                <ask:lineSketchStyleProps xmlns:ask="http://schemas.microsoft.com/office/drawing/2018/sketchyshapes" sd="2222286363">
                  <a:custGeom>
                    <a:avLst/>
                    <a:gdLst>
                      <a:gd name="connsiteX0" fmla="*/ 0 w 9395927"/>
                      <a:gd name="connsiteY0" fmla="*/ 0 h 18661"/>
                      <a:gd name="connsiteX1" fmla="*/ 9395927 w 9395927"/>
                      <a:gd name="connsiteY1" fmla="*/ 18661 h 18661"/>
                    </a:gdLst>
                    <a:ahLst/>
                    <a:cxnLst>
                      <a:cxn ang="0">
                        <a:pos x="connsiteX0" y="connsiteY0"/>
                      </a:cxn>
                      <a:cxn ang="0">
                        <a:pos x="connsiteX1" y="connsiteY1"/>
                      </a:cxn>
                    </a:cxnLst>
                    <a:rect l="l" t="t" r="r" b="b"/>
                    <a:pathLst>
                      <a:path w="9395927" h="18661">
                        <a:moveTo>
                          <a:pt x="0" y="0"/>
                        </a:moveTo>
                        <a:lnTo>
                          <a:pt x="9395927" y="18661"/>
                        </a:ln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テキスト ボックス 19">
            <a:extLst>
              <a:ext uri="{FF2B5EF4-FFF2-40B4-BE49-F238E27FC236}">
                <a16:creationId xmlns:a16="http://schemas.microsoft.com/office/drawing/2014/main" id="{C35E73C6-FD06-4ADD-91CF-EDB8D22E007F}"/>
              </a:ext>
            </a:extLst>
          </p:cNvPr>
          <p:cNvSpPr txBox="1"/>
          <p:nvPr userDrawn="1"/>
        </p:nvSpPr>
        <p:spPr>
          <a:xfrm>
            <a:off x="1350649" y="503449"/>
            <a:ext cx="4637049" cy="276999"/>
          </a:xfrm>
          <a:prstGeom prst="rect">
            <a:avLst/>
          </a:prstGeom>
          <a:noFill/>
        </p:spPr>
        <p:txBody>
          <a:bodyPr wrap="square" rtlCol="0">
            <a:spAutoFit/>
          </a:bodyPr>
          <a:lstStyle/>
          <a:p>
            <a:r>
              <a:rPr kumimoji="1" lang="en-US" altLang="ja-JP" sz="1200" dirty="0">
                <a:latin typeface="メイリオ" panose="020B0604030504040204" pitchFamily="50" charset="-128"/>
                <a:ea typeface="メイリオ" panose="020B0604030504040204" pitchFamily="50" charset="-128"/>
              </a:rPr>
              <a:t>1</a:t>
            </a:r>
            <a:r>
              <a:rPr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ヤングケアラーに関する認識</a:t>
            </a:r>
          </a:p>
        </p:txBody>
      </p:sp>
      <p:sp>
        <p:nvSpPr>
          <p:cNvPr id="3" name="スライド番号プレースホルダー 5">
            <a:extLst>
              <a:ext uri="{FF2B5EF4-FFF2-40B4-BE49-F238E27FC236}">
                <a16:creationId xmlns:a16="http://schemas.microsoft.com/office/drawing/2014/main" id="{908157B4-5100-7346-CAD0-CB3C1B485EFC}"/>
              </a:ext>
            </a:extLst>
          </p:cNvPr>
          <p:cNvSpPr>
            <a:spLocks noGrp="1"/>
          </p:cNvSpPr>
          <p:nvPr>
            <p:ph type="sldNum" sz="quarter" idx="12"/>
          </p:nvPr>
        </p:nvSpPr>
        <p:spPr>
          <a:xfrm>
            <a:off x="9093470" y="80535"/>
            <a:ext cx="2743200" cy="365125"/>
          </a:xfrm>
        </p:spPr>
        <p:txBody>
          <a:bodyPr/>
          <a:lstStyle>
            <a:lvl1pPr>
              <a:defRPr sz="1100" b="1">
                <a:solidFill>
                  <a:schemeClr val="tx1"/>
                </a:solidFill>
                <a:latin typeface="BIZ UDPゴシック" panose="020B0400000000000000" pitchFamily="50" charset="-128"/>
                <a:ea typeface="BIZ UDPゴシック" panose="020B0400000000000000" pitchFamily="50" charset="-128"/>
              </a:defRPr>
            </a:lvl1pPr>
          </a:lstStyle>
          <a:p>
            <a:fld id="{57AF920D-47DC-4914-A130-523A52889D7B}" type="slidenum">
              <a:rPr lang="ja-JP" altLang="en-US" smtClean="0"/>
              <a:pPr/>
              <a:t>‹#›</a:t>
            </a:fld>
            <a:endParaRPr lang="ja-JP" altLang="en-US"/>
          </a:p>
        </p:txBody>
      </p:sp>
    </p:spTree>
    <p:extLst>
      <p:ext uri="{BB962C8B-B14F-4D97-AF65-F5344CB8AC3E}">
        <p14:creationId xmlns:p14="http://schemas.microsoft.com/office/powerpoint/2010/main" val="36462836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AF920D-47DC-4914-A130-523A52889D7B}" type="slidenum">
              <a:rPr kumimoji="1" lang="ja-JP" altLang="en-US" smtClean="0"/>
              <a:t>‹#›</a:t>
            </a:fld>
            <a:endParaRPr kumimoji="1" lang="ja-JP" altLang="en-US"/>
          </a:p>
        </p:txBody>
      </p:sp>
      <p:sp>
        <p:nvSpPr>
          <p:cNvPr id="12" name="フレーム 11">
            <a:extLst>
              <a:ext uri="{FF2B5EF4-FFF2-40B4-BE49-F238E27FC236}">
                <a16:creationId xmlns:a16="http://schemas.microsoft.com/office/drawing/2014/main" id="{1BB9DE46-1AD6-4FF0-A7A1-6D96B741573D}"/>
              </a:ext>
            </a:extLst>
          </p:cNvPr>
          <p:cNvSpPr/>
          <p:nvPr userDrawn="1"/>
        </p:nvSpPr>
        <p:spPr>
          <a:xfrm>
            <a:off x="0" y="0"/>
            <a:ext cx="12192000" cy="6858000"/>
          </a:xfrm>
          <a:prstGeom prst="frame">
            <a:avLst>
              <a:gd name="adj1" fmla="val 6105"/>
            </a:avLst>
          </a:prstGeom>
          <a:solidFill>
            <a:srgbClr val="CCFF9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445E1604-501C-48C4-98E4-52644125FC69}"/>
              </a:ext>
            </a:extLst>
          </p:cNvPr>
          <p:cNvSpPr/>
          <p:nvPr userDrawn="1"/>
        </p:nvSpPr>
        <p:spPr>
          <a:xfrm>
            <a:off x="289249" y="228601"/>
            <a:ext cx="11616612" cy="6377472"/>
          </a:xfrm>
          <a:custGeom>
            <a:avLst/>
            <a:gdLst>
              <a:gd name="connsiteX0" fmla="*/ 0 w 11616612"/>
              <a:gd name="connsiteY0" fmla="*/ 0 h 6377472"/>
              <a:gd name="connsiteX1" fmla="*/ 450998 w 11616612"/>
              <a:gd name="connsiteY1" fmla="*/ 0 h 6377472"/>
              <a:gd name="connsiteX2" fmla="*/ 1134328 w 11616612"/>
              <a:gd name="connsiteY2" fmla="*/ 0 h 6377472"/>
              <a:gd name="connsiteX3" fmla="*/ 1469160 w 11616612"/>
              <a:gd name="connsiteY3" fmla="*/ 0 h 6377472"/>
              <a:gd name="connsiteX4" fmla="*/ 1920158 w 11616612"/>
              <a:gd name="connsiteY4" fmla="*/ 0 h 6377472"/>
              <a:gd name="connsiteX5" fmla="*/ 2719654 w 11616612"/>
              <a:gd name="connsiteY5" fmla="*/ 0 h 6377472"/>
              <a:gd name="connsiteX6" fmla="*/ 3054486 w 11616612"/>
              <a:gd name="connsiteY6" fmla="*/ 0 h 6377472"/>
              <a:gd name="connsiteX7" fmla="*/ 3621650 w 11616612"/>
              <a:gd name="connsiteY7" fmla="*/ 0 h 6377472"/>
              <a:gd name="connsiteX8" fmla="*/ 4421146 w 11616612"/>
              <a:gd name="connsiteY8" fmla="*/ 0 h 6377472"/>
              <a:gd name="connsiteX9" fmla="*/ 4872144 w 11616612"/>
              <a:gd name="connsiteY9" fmla="*/ 0 h 6377472"/>
              <a:gd name="connsiteX10" fmla="*/ 5206975 w 11616612"/>
              <a:gd name="connsiteY10" fmla="*/ 0 h 6377472"/>
              <a:gd name="connsiteX11" fmla="*/ 5657973 w 11616612"/>
              <a:gd name="connsiteY11" fmla="*/ 0 h 6377472"/>
              <a:gd name="connsiteX12" fmla="*/ 6225137 w 11616612"/>
              <a:gd name="connsiteY12" fmla="*/ 0 h 6377472"/>
              <a:gd name="connsiteX13" fmla="*/ 7024634 w 11616612"/>
              <a:gd name="connsiteY13" fmla="*/ 0 h 6377472"/>
              <a:gd name="connsiteX14" fmla="*/ 7475631 w 11616612"/>
              <a:gd name="connsiteY14" fmla="*/ 0 h 6377472"/>
              <a:gd name="connsiteX15" fmla="*/ 8042795 w 11616612"/>
              <a:gd name="connsiteY15" fmla="*/ 0 h 6377472"/>
              <a:gd name="connsiteX16" fmla="*/ 8493793 w 11616612"/>
              <a:gd name="connsiteY16" fmla="*/ 0 h 6377472"/>
              <a:gd name="connsiteX17" fmla="*/ 9177123 w 11616612"/>
              <a:gd name="connsiteY17" fmla="*/ 0 h 6377472"/>
              <a:gd name="connsiteX18" fmla="*/ 9860454 w 11616612"/>
              <a:gd name="connsiteY18" fmla="*/ 0 h 6377472"/>
              <a:gd name="connsiteX19" fmla="*/ 10427618 w 11616612"/>
              <a:gd name="connsiteY19" fmla="*/ 0 h 6377472"/>
              <a:gd name="connsiteX20" fmla="*/ 10762449 w 11616612"/>
              <a:gd name="connsiteY20" fmla="*/ 0 h 6377472"/>
              <a:gd name="connsiteX21" fmla="*/ 11616612 w 11616612"/>
              <a:gd name="connsiteY21" fmla="*/ 0 h 6377472"/>
              <a:gd name="connsiteX22" fmla="*/ 11616612 w 11616612"/>
              <a:gd name="connsiteY22" fmla="*/ 637747 h 6377472"/>
              <a:gd name="connsiteX23" fmla="*/ 11616612 w 11616612"/>
              <a:gd name="connsiteY23" fmla="*/ 1403044 h 6377472"/>
              <a:gd name="connsiteX24" fmla="*/ 11616612 w 11616612"/>
              <a:gd name="connsiteY24" fmla="*/ 1977016 h 6377472"/>
              <a:gd name="connsiteX25" fmla="*/ 11616612 w 11616612"/>
              <a:gd name="connsiteY25" fmla="*/ 2678538 h 6377472"/>
              <a:gd name="connsiteX26" fmla="*/ 11616612 w 11616612"/>
              <a:gd name="connsiteY26" fmla="*/ 3380060 h 6377472"/>
              <a:gd name="connsiteX27" fmla="*/ 11616612 w 11616612"/>
              <a:gd name="connsiteY27" fmla="*/ 3890258 h 6377472"/>
              <a:gd name="connsiteX28" fmla="*/ 11616612 w 11616612"/>
              <a:gd name="connsiteY28" fmla="*/ 4591780 h 6377472"/>
              <a:gd name="connsiteX29" fmla="*/ 11616612 w 11616612"/>
              <a:gd name="connsiteY29" fmla="*/ 5357076 h 6377472"/>
              <a:gd name="connsiteX30" fmla="*/ 11616612 w 11616612"/>
              <a:gd name="connsiteY30" fmla="*/ 6377472 h 6377472"/>
              <a:gd name="connsiteX31" fmla="*/ 10817116 w 11616612"/>
              <a:gd name="connsiteY31" fmla="*/ 6377472 h 6377472"/>
              <a:gd name="connsiteX32" fmla="*/ 10133786 w 11616612"/>
              <a:gd name="connsiteY32" fmla="*/ 6377472 h 6377472"/>
              <a:gd name="connsiteX33" fmla="*/ 9566622 w 11616612"/>
              <a:gd name="connsiteY33" fmla="*/ 6377472 h 6377472"/>
              <a:gd name="connsiteX34" fmla="*/ 8999458 w 11616612"/>
              <a:gd name="connsiteY34" fmla="*/ 6377472 h 6377472"/>
              <a:gd name="connsiteX35" fmla="*/ 8432294 w 11616612"/>
              <a:gd name="connsiteY35" fmla="*/ 6377472 h 6377472"/>
              <a:gd name="connsiteX36" fmla="*/ 7981296 w 11616612"/>
              <a:gd name="connsiteY36" fmla="*/ 6377472 h 6377472"/>
              <a:gd name="connsiteX37" fmla="*/ 7181800 w 11616612"/>
              <a:gd name="connsiteY37" fmla="*/ 6377472 h 6377472"/>
              <a:gd name="connsiteX38" fmla="*/ 6730802 w 11616612"/>
              <a:gd name="connsiteY38" fmla="*/ 6377472 h 6377472"/>
              <a:gd name="connsiteX39" fmla="*/ 6279804 w 11616612"/>
              <a:gd name="connsiteY39" fmla="*/ 6377472 h 6377472"/>
              <a:gd name="connsiteX40" fmla="*/ 5480308 w 11616612"/>
              <a:gd name="connsiteY40" fmla="*/ 6377472 h 6377472"/>
              <a:gd name="connsiteX41" fmla="*/ 4796977 w 11616612"/>
              <a:gd name="connsiteY41" fmla="*/ 6377472 h 6377472"/>
              <a:gd name="connsiteX42" fmla="*/ 4229813 w 11616612"/>
              <a:gd name="connsiteY42" fmla="*/ 6377472 h 6377472"/>
              <a:gd name="connsiteX43" fmla="*/ 3314151 w 11616612"/>
              <a:gd name="connsiteY43" fmla="*/ 6377472 h 6377472"/>
              <a:gd name="connsiteX44" fmla="*/ 2514655 w 11616612"/>
              <a:gd name="connsiteY44" fmla="*/ 6377472 h 6377472"/>
              <a:gd name="connsiteX45" fmla="*/ 1947491 w 11616612"/>
              <a:gd name="connsiteY45" fmla="*/ 6377472 h 6377472"/>
              <a:gd name="connsiteX46" fmla="*/ 1264161 w 11616612"/>
              <a:gd name="connsiteY46" fmla="*/ 6377472 h 6377472"/>
              <a:gd name="connsiteX47" fmla="*/ 0 w 11616612"/>
              <a:gd name="connsiteY47" fmla="*/ 6377472 h 6377472"/>
              <a:gd name="connsiteX48" fmla="*/ 0 w 11616612"/>
              <a:gd name="connsiteY48" fmla="*/ 5739725 h 6377472"/>
              <a:gd name="connsiteX49" fmla="*/ 0 w 11616612"/>
              <a:gd name="connsiteY49" fmla="*/ 5229527 h 6377472"/>
              <a:gd name="connsiteX50" fmla="*/ 0 w 11616612"/>
              <a:gd name="connsiteY50" fmla="*/ 4719329 h 6377472"/>
              <a:gd name="connsiteX51" fmla="*/ 0 w 11616612"/>
              <a:gd name="connsiteY51" fmla="*/ 4145357 h 6377472"/>
              <a:gd name="connsiteX52" fmla="*/ 0 w 11616612"/>
              <a:gd name="connsiteY52" fmla="*/ 3698934 h 6377472"/>
              <a:gd name="connsiteX53" fmla="*/ 0 w 11616612"/>
              <a:gd name="connsiteY53" fmla="*/ 2997412 h 6377472"/>
              <a:gd name="connsiteX54" fmla="*/ 0 w 11616612"/>
              <a:gd name="connsiteY54" fmla="*/ 2550989 h 6377472"/>
              <a:gd name="connsiteX55" fmla="*/ 0 w 11616612"/>
              <a:gd name="connsiteY55" fmla="*/ 1849467 h 6377472"/>
              <a:gd name="connsiteX56" fmla="*/ 0 w 11616612"/>
              <a:gd name="connsiteY56" fmla="*/ 1275494 h 6377472"/>
              <a:gd name="connsiteX57" fmla="*/ 0 w 11616612"/>
              <a:gd name="connsiteY57" fmla="*/ 573972 h 6377472"/>
              <a:gd name="connsiteX58" fmla="*/ 0 w 11616612"/>
              <a:gd name="connsiteY58" fmla="*/ 0 h 637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1616612" h="6377472" extrusionOk="0">
                <a:moveTo>
                  <a:pt x="0" y="0"/>
                </a:moveTo>
                <a:cubicBezTo>
                  <a:pt x="103685" y="-16832"/>
                  <a:pt x="326255" y="-180"/>
                  <a:pt x="450998" y="0"/>
                </a:cubicBezTo>
                <a:cubicBezTo>
                  <a:pt x="575741" y="180"/>
                  <a:pt x="978360" y="7475"/>
                  <a:pt x="1134328" y="0"/>
                </a:cubicBezTo>
                <a:cubicBezTo>
                  <a:pt x="1290296" y="-7475"/>
                  <a:pt x="1331435" y="9026"/>
                  <a:pt x="1469160" y="0"/>
                </a:cubicBezTo>
                <a:cubicBezTo>
                  <a:pt x="1606885" y="-9026"/>
                  <a:pt x="1749189" y="5756"/>
                  <a:pt x="1920158" y="0"/>
                </a:cubicBezTo>
                <a:cubicBezTo>
                  <a:pt x="2091127" y="-5756"/>
                  <a:pt x="2509109" y="18333"/>
                  <a:pt x="2719654" y="0"/>
                </a:cubicBezTo>
                <a:cubicBezTo>
                  <a:pt x="2930199" y="-18333"/>
                  <a:pt x="2914052" y="13064"/>
                  <a:pt x="3054486" y="0"/>
                </a:cubicBezTo>
                <a:cubicBezTo>
                  <a:pt x="3194920" y="-13064"/>
                  <a:pt x="3504102" y="-26047"/>
                  <a:pt x="3621650" y="0"/>
                </a:cubicBezTo>
                <a:cubicBezTo>
                  <a:pt x="3739198" y="26047"/>
                  <a:pt x="4104751" y="25492"/>
                  <a:pt x="4421146" y="0"/>
                </a:cubicBezTo>
                <a:cubicBezTo>
                  <a:pt x="4737541" y="-25492"/>
                  <a:pt x="4708327" y="21474"/>
                  <a:pt x="4872144" y="0"/>
                </a:cubicBezTo>
                <a:cubicBezTo>
                  <a:pt x="5035961" y="-21474"/>
                  <a:pt x="5068397" y="16238"/>
                  <a:pt x="5206975" y="0"/>
                </a:cubicBezTo>
                <a:cubicBezTo>
                  <a:pt x="5345553" y="-16238"/>
                  <a:pt x="5543929" y="-13172"/>
                  <a:pt x="5657973" y="0"/>
                </a:cubicBezTo>
                <a:cubicBezTo>
                  <a:pt x="5772017" y="13172"/>
                  <a:pt x="5961785" y="-1025"/>
                  <a:pt x="6225137" y="0"/>
                </a:cubicBezTo>
                <a:cubicBezTo>
                  <a:pt x="6488489" y="1025"/>
                  <a:pt x="6738850" y="14739"/>
                  <a:pt x="7024634" y="0"/>
                </a:cubicBezTo>
                <a:cubicBezTo>
                  <a:pt x="7310418" y="-14739"/>
                  <a:pt x="7283277" y="-14771"/>
                  <a:pt x="7475631" y="0"/>
                </a:cubicBezTo>
                <a:cubicBezTo>
                  <a:pt x="7667985" y="14771"/>
                  <a:pt x="7911353" y="26965"/>
                  <a:pt x="8042795" y="0"/>
                </a:cubicBezTo>
                <a:cubicBezTo>
                  <a:pt x="8174237" y="-26965"/>
                  <a:pt x="8291856" y="-3855"/>
                  <a:pt x="8493793" y="0"/>
                </a:cubicBezTo>
                <a:cubicBezTo>
                  <a:pt x="8695730" y="3855"/>
                  <a:pt x="8873282" y="32401"/>
                  <a:pt x="9177123" y="0"/>
                </a:cubicBezTo>
                <a:cubicBezTo>
                  <a:pt x="9480964" y="-32401"/>
                  <a:pt x="9581752" y="-16753"/>
                  <a:pt x="9860454" y="0"/>
                </a:cubicBezTo>
                <a:cubicBezTo>
                  <a:pt x="10139156" y="16753"/>
                  <a:pt x="10164240" y="-11806"/>
                  <a:pt x="10427618" y="0"/>
                </a:cubicBezTo>
                <a:cubicBezTo>
                  <a:pt x="10690996" y="11806"/>
                  <a:pt x="10687347" y="-3684"/>
                  <a:pt x="10762449" y="0"/>
                </a:cubicBezTo>
                <a:cubicBezTo>
                  <a:pt x="10837551" y="3684"/>
                  <a:pt x="11261933" y="-2686"/>
                  <a:pt x="11616612" y="0"/>
                </a:cubicBezTo>
                <a:cubicBezTo>
                  <a:pt x="11631981" y="160961"/>
                  <a:pt x="11644316" y="362927"/>
                  <a:pt x="11616612" y="637747"/>
                </a:cubicBezTo>
                <a:cubicBezTo>
                  <a:pt x="11588908" y="912567"/>
                  <a:pt x="11639232" y="1237970"/>
                  <a:pt x="11616612" y="1403044"/>
                </a:cubicBezTo>
                <a:cubicBezTo>
                  <a:pt x="11593992" y="1568118"/>
                  <a:pt x="11634738" y="1742008"/>
                  <a:pt x="11616612" y="1977016"/>
                </a:cubicBezTo>
                <a:cubicBezTo>
                  <a:pt x="11598486" y="2212024"/>
                  <a:pt x="11606158" y="2457708"/>
                  <a:pt x="11616612" y="2678538"/>
                </a:cubicBezTo>
                <a:cubicBezTo>
                  <a:pt x="11627066" y="2899368"/>
                  <a:pt x="11650369" y="3058593"/>
                  <a:pt x="11616612" y="3380060"/>
                </a:cubicBezTo>
                <a:cubicBezTo>
                  <a:pt x="11582855" y="3701527"/>
                  <a:pt x="11628410" y="3734188"/>
                  <a:pt x="11616612" y="3890258"/>
                </a:cubicBezTo>
                <a:cubicBezTo>
                  <a:pt x="11604814" y="4046328"/>
                  <a:pt x="11617079" y="4320403"/>
                  <a:pt x="11616612" y="4591780"/>
                </a:cubicBezTo>
                <a:cubicBezTo>
                  <a:pt x="11616145" y="4863157"/>
                  <a:pt x="11651525" y="5147905"/>
                  <a:pt x="11616612" y="5357076"/>
                </a:cubicBezTo>
                <a:cubicBezTo>
                  <a:pt x="11581699" y="5566247"/>
                  <a:pt x="11649461" y="5912859"/>
                  <a:pt x="11616612" y="6377472"/>
                </a:cubicBezTo>
                <a:cubicBezTo>
                  <a:pt x="11427725" y="6370901"/>
                  <a:pt x="11194860" y="6393199"/>
                  <a:pt x="10817116" y="6377472"/>
                </a:cubicBezTo>
                <a:cubicBezTo>
                  <a:pt x="10439372" y="6361745"/>
                  <a:pt x="10392717" y="6379404"/>
                  <a:pt x="10133786" y="6377472"/>
                </a:cubicBezTo>
                <a:cubicBezTo>
                  <a:pt x="9874855" y="6375541"/>
                  <a:pt x="9849128" y="6381280"/>
                  <a:pt x="9566622" y="6377472"/>
                </a:cubicBezTo>
                <a:cubicBezTo>
                  <a:pt x="9284116" y="6373664"/>
                  <a:pt x="9160398" y="6384648"/>
                  <a:pt x="8999458" y="6377472"/>
                </a:cubicBezTo>
                <a:cubicBezTo>
                  <a:pt x="8838518" y="6370296"/>
                  <a:pt x="8624145" y="6360483"/>
                  <a:pt x="8432294" y="6377472"/>
                </a:cubicBezTo>
                <a:cubicBezTo>
                  <a:pt x="8240443" y="6394461"/>
                  <a:pt x="8180320" y="6384160"/>
                  <a:pt x="7981296" y="6377472"/>
                </a:cubicBezTo>
                <a:cubicBezTo>
                  <a:pt x="7782272" y="6370784"/>
                  <a:pt x="7457293" y="6340803"/>
                  <a:pt x="7181800" y="6377472"/>
                </a:cubicBezTo>
                <a:cubicBezTo>
                  <a:pt x="6906307" y="6414141"/>
                  <a:pt x="6919480" y="6379525"/>
                  <a:pt x="6730802" y="6377472"/>
                </a:cubicBezTo>
                <a:cubicBezTo>
                  <a:pt x="6542124" y="6375419"/>
                  <a:pt x="6444480" y="6385346"/>
                  <a:pt x="6279804" y="6377472"/>
                </a:cubicBezTo>
                <a:cubicBezTo>
                  <a:pt x="6115128" y="6369598"/>
                  <a:pt x="5765731" y="6408592"/>
                  <a:pt x="5480308" y="6377472"/>
                </a:cubicBezTo>
                <a:cubicBezTo>
                  <a:pt x="5194885" y="6346352"/>
                  <a:pt x="4996755" y="6384027"/>
                  <a:pt x="4796977" y="6377472"/>
                </a:cubicBezTo>
                <a:cubicBezTo>
                  <a:pt x="4597199" y="6370917"/>
                  <a:pt x="4373744" y="6400405"/>
                  <a:pt x="4229813" y="6377472"/>
                </a:cubicBezTo>
                <a:cubicBezTo>
                  <a:pt x="4085882" y="6354539"/>
                  <a:pt x="3667993" y="6385610"/>
                  <a:pt x="3314151" y="6377472"/>
                </a:cubicBezTo>
                <a:cubicBezTo>
                  <a:pt x="2960309" y="6369334"/>
                  <a:pt x="2724698" y="6359112"/>
                  <a:pt x="2514655" y="6377472"/>
                </a:cubicBezTo>
                <a:cubicBezTo>
                  <a:pt x="2304612" y="6395832"/>
                  <a:pt x="2070072" y="6394181"/>
                  <a:pt x="1947491" y="6377472"/>
                </a:cubicBezTo>
                <a:cubicBezTo>
                  <a:pt x="1824910" y="6360763"/>
                  <a:pt x="1565865" y="6411003"/>
                  <a:pt x="1264161" y="6377472"/>
                </a:cubicBezTo>
                <a:cubicBezTo>
                  <a:pt x="962457" y="6343942"/>
                  <a:pt x="334662" y="6434622"/>
                  <a:pt x="0" y="6377472"/>
                </a:cubicBezTo>
                <a:cubicBezTo>
                  <a:pt x="-20339" y="6062118"/>
                  <a:pt x="-11715" y="5933231"/>
                  <a:pt x="0" y="5739725"/>
                </a:cubicBezTo>
                <a:cubicBezTo>
                  <a:pt x="11715" y="5546219"/>
                  <a:pt x="17138" y="5335298"/>
                  <a:pt x="0" y="5229527"/>
                </a:cubicBezTo>
                <a:cubicBezTo>
                  <a:pt x="-17138" y="5123756"/>
                  <a:pt x="4667" y="4835634"/>
                  <a:pt x="0" y="4719329"/>
                </a:cubicBezTo>
                <a:cubicBezTo>
                  <a:pt x="-4667" y="4603024"/>
                  <a:pt x="-8702" y="4373989"/>
                  <a:pt x="0" y="4145357"/>
                </a:cubicBezTo>
                <a:cubicBezTo>
                  <a:pt x="8702" y="3916725"/>
                  <a:pt x="-17691" y="3918164"/>
                  <a:pt x="0" y="3698934"/>
                </a:cubicBezTo>
                <a:cubicBezTo>
                  <a:pt x="17691" y="3479704"/>
                  <a:pt x="20981" y="3299978"/>
                  <a:pt x="0" y="2997412"/>
                </a:cubicBezTo>
                <a:cubicBezTo>
                  <a:pt x="-20981" y="2694846"/>
                  <a:pt x="-17355" y="2659008"/>
                  <a:pt x="0" y="2550989"/>
                </a:cubicBezTo>
                <a:cubicBezTo>
                  <a:pt x="17355" y="2442970"/>
                  <a:pt x="21280" y="2009551"/>
                  <a:pt x="0" y="1849467"/>
                </a:cubicBezTo>
                <a:cubicBezTo>
                  <a:pt x="-21280" y="1689383"/>
                  <a:pt x="-6676" y="1497900"/>
                  <a:pt x="0" y="1275494"/>
                </a:cubicBezTo>
                <a:cubicBezTo>
                  <a:pt x="6676" y="1053088"/>
                  <a:pt x="5866" y="851990"/>
                  <a:pt x="0" y="573972"/>
                </a:cubicBezTo>
                <a:cubicBezTo>
                  <a:pt x="-5866" y="295954"/>
                  <a:pt x="-1566" y="125967"/>
                  <a:pt x="0" y="0"/>
                </a:cubicBezTo>
                <a:close/>
              </a:path>
            </a:pathLst>
          </a:custGeom>
          <a:noFill/>
          <a:ln w="57150">
            <a:solidFill>
              <a:schemeClr val="accent6">
                <a:lumMod val="60000"/>
                <a:lumOff val="40000"/>
              </a:schemeClr>
            </a:solidFill>
            <a:extLst>
              <a:ext uri="{C807C97D-BFC1-408E-A445-0C87EB9F89A2}">
                <ask:lineSketchStyleProps xmlns:ask="http://schemas.microsoft.com/office/drawing/2018/sketchyshapes" sd="145975096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4588819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61" r:id="rId3"/>
    <p:sldLayoutId id="2147483662" r:id="rId4"/>
    <p:sldLayoutId id="2147483663" r:id="rId5"/>
    <p:sldLayoutId id="2147483664" r:id="rId6"/>
    <p:sldLayoutId id="2147483665" r:id="rId7"/>
    <p:sldLayoutId id="2147483666" r:id="rId8"/>
    <p:sldLayoutId id="2147483673" r:id="rId9"/>
    <p:sldLayoutId id="2147483672" r:id="rId10"/>
    <p:sldLayoutId id="2147483674" r:id="rId11"/>
    <p:sldLayoutId id="2147483675" r:id="rId12"/>
    <p:sldLayoutId id="2147483667" r:id="rId13"/>
    <p:sldLayoutId id="2147483668" r:id="rId14"/>
    <p:sldLayoutId id="2147483669" r:id="rId15"/>
    <p:sldLayoutId id="2147483670" r:id="rId16"/>
    <p:sldLayoutId id="2147483671" r:id="rId1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xml"/><Relationship Id="rId1" Type="http://schemas.openxmlformats.org/officeDocument/2006/relationships/tags" Target="../tags/tag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hyperlink" Target="https://www.pref.osaka.lg.jp/kotogakko/seishi/r03ycchousa.html"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tags" Target="../tags/tag2.xml"/><Relationship Id="rId4" Type="http://schemas.openxmlformats.org/officeDocument/2006/relationships/hyperlink" Target="https://www.pref.osaka.lg.jp/kotogakko/seishi/r03ycchousa.html"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unicef.or.jp/kodomo/kenri/syo25-32.html" TargetMode="External"/><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microsoft.com/office/2007/relationships/hdphoto" Target="../media/hdphoto2.wdp"/><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customXml" Target="../ink/ink2.xml"/><Relationship Id="rId5" Type="http://schemas.openxmlformats.org/officeDocument/2006/relationships/image" Target="../media/image270.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1.xml"/><Relationship Id="rId5" Type="http://schemas.openxmlformats.org/officeDocument/2006/relationships/image" Target="../media/image38.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8" Type="http://schemas.openxmlformats.org/officeDocument/2006/relationships/hyperlink" Target="https://www2.deloitte.com/jp/ja/pages/life-sciences-and-healthcare/articles/hc/yc-tebiki.html" TargetMode="External"/><Relationship Id="rId3" Type="http://schemas.openxmlformats.org/officeDocument/2006/relationships/image" Target="../media/image40.jpeg"/><Relationship Id="rId7" Type="http://schemas.openxmlformats.org/officeDocument/2006/relationships/hyperlink" Target="https://www2.deloitte.com/jp/ja/pages/life-sciences-and-healthcare/articles/hc/yc-assessment.html" TargetMode="External"/><Relationship Id="rId2" Type="http://schemas.openxmlformats.org/officeDocument/2006/relationships/notesSlide" Target="../notesSlides/notesSlide30.xml"/><Relationship Id="rId1" Type="http://schemas.openxmlformats.org/officeDocument/2006/relationships/slideLayout" Target="../slideLayouts/slideLayout16.xml"/><Relationship Id="rId6" Type="http://schemas.openxmlformats.org/officeDocument/2006/relationships/hyperlink" Target="https://www.mhlw.go.jp/young-carer/" TargetMode="External"/><Relationship Id="rId5" Type="http://schemas.openxmlformats.org/officeDocument/2006/relationships/hyperlink" Target="https://www.youtube.com/watch?v=zWzv7tyKsjI" TargetMode="Externa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図 28" descr="C:\Users\UematsuYa\AppData\Local\Microsoft\Windows\INetCache\Content.Word\府章・ロゴタイプ（背景色透明）.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444" y="691859"/>
            <a:ext cx="1320165" cy="373380"/>
          </a:xfrm>
          <a:prstGeom prst="rect">
            <a:avLst/>
          </a:prstGeom>
          <a:noFill/>
          <a:ln>
            <a:noFill/>
          </a:ln>
        </p:spPr>
      </p:pic>
      <p:sp>
        <p:nvSpPr>
          <p:cNvPr id="13" name="フリーフォーム: 図形 12">
            <a:extLst>
              <a:ext uri="{FF2B5EF4-FFF2-40B4-BE49-F238E27FC236}">
                <a16:creationId xmlns:a16="http://schemas.microsoft.com/office/drawing/2014/main" id="{B4FCBBCB-00DC-4EB1-AC04-3DB4394A0CCE}"/>
              </a:ext>
            </a:extLst>
          </p:cNvPr>
          <p:cNvSpPr/>
          <p:nvPr/>
        </p:nvSpPr>
        <p:spPr>
          <a:xfrm>
            <a:off x="1406243" y="1991430"/>
            <a:ext cx="9395927" cy="18661"/>
          </a:xfrm>
          <a:custGeom>
            <a:avLst/>
            <a:gdLst>
              <a:gd name="connsiteX0" fmla="*/ 0 w 9395927"/>
              <a:gd name="connsiteY0" fmla="*/ 0 h 18661"/>
              <a:gd name="connsiteX1" fmla="*/ 765097 w 9395927"/>
              <a:gd name="connsiteY1" fmla="*/ 1520 h 18661"/>
              <a:gd name="connsiteX2" fmla="*/ 1154357 w 9395927"/>
              <a:gd name="connsiteY2" fmla="*/ 2293 h 18661"/>
              <a:gd name="connsiteX3" fmla="*/ 2013413 w 9395927"/>
              <a:gd name="connsiteY3" fmla="*/ 3999 h 18661"/>
              <a:gd name="connsiteX4" fmla="*/ 2590591 w 9395927"/>
              <a:gd name="connsiteY4" fmla="*/ 5145 h 18661"/>
              <a:gd name="connsiteX5" fmla="*/ 3261729 w 9395927"/>
              <a:gd name="connsiteY5" fmla="*/ 6478 h 18661"/>
              <a:gd name="connsiteX6" fmla="*/ 4026826 w 9395927"/>
              <a:gd name="connsiteY6" fmla="*/ 7998 h 18661"/>
              <a:gd name="connsiteX7" fmla="*/ 4604004 w 9395927"/>
              <a:gd name="connsiteY7" fmla="*/ 9144 h 18661"/>
              <a:gd name="connsiteX8" fmla="*/ 5369101 w 9395927"/>
              <a:gd name="connsiteY8" fmla="*/ 10663 h 18661"/>
              <a:gd name="connsiteX9" fmla="*/ 5758361 w 9395927"/>
              <a:gd name="connsiteY9" fmla="*/ 11437 h 18661"/>
              <a:gd name="connsiteX10" fmla="*/ 6147621 w 9395927"/>
              <a:gd name="connsiteY10" fmla="*/ 12210 h 18661"/>
              <a:gd name="connsiteX11" fmla="*/ 6818758 w 9395927"/>
              <a:gd name="connsiteY11" fmla="*/ 13543 h 18661"/>
              <a:gd name="connsiteX12" fmla="*/ 7583855 w 9395927"/>
              <a:gd name="connsiteY12" fmla="*/ 15062 h 18661"/>
              <a:gd name="connsiteX13" fmla="*/ 8442912 w 9395927"/>
              <a:gd name="connsiteY13" fmla="*/ 16768 h 18661"/>
              <a:gd name="connsiteX14" fmla="*/ 9395927 w 9395927"/>
              <a:gd name="connsiteY14" fmla="*/ 18661 h 1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95927" h="18661" extrusionOk="0">
                <a:moveTo>
                  <a:pt x="0" y="0"/>
                </a:moveTo>
                <a:cubicBezTo>
                  <a:pt x="376385" y="25039"/>
                  <a:pt x="389700" y="-34533"/>
                  <a:pt x="765097" y="1520"/>
                </a:cubicBezTo>
                <a:cubicBezTo>
                  <a:pt x="1140494" y="37572"/>
                  <a:pt x="1065770" y="-346"/>
                  <a:pt x="1154357" y="2293"/>
                </a:cubicBezTo>
                <a:cubicBezTo>
                  <a:pt x="1242944" y="4932"/>
                  <a:pt x="1617965" y="-3934"/>
                  <a:pt x="2013413" y="3999"/>
                </a:cubicBezTo>
                <a:cubicBezTo>
                  <a:pt x="2408861" y="11932"/>
                  <a:pt x="2336690" y="22349"/>
                  <a:pt x="2590591" y="5145"/>
                </a:cubicBezTo>
                <a:cubicBezTo>
                  <a:pt x="2844492" y="-12059"/>
                  <a:pt x="3080567" y="2157"/>
                  <a:pt x="3261729" y="6478"/>
                </a:cubicBezTo>
                <a:cubicBezTo>
                  <a:pt x="3442891" y="10799"/>
                  <a:pt x="3840433" y="37795"/>
                  <a:pt x="4026826" y="7998"/>
                </a:cubicBezTo>
                <a:cubicBezTo>
                  <a:pt x="4213219" y="-21799"/>
                  <a:pt x="4355937" y="-9840"/>
                  <a:pt x="4604004" y="9144"/>
                </a:cubicBezTo>
                <a:cubicBezTo>
                  <a:pt x="4852071" y="28128"/>
                  <a:pt x="5036343" y="-28131"/>
                  <a:pt x="5369101" y="10663"/>
                </a:cubicBezTo>
                <a:cubicBezTo>
                  <a:pt x="5701859" y="49458"/>
                  <a:pt x="5584129" y="2055"/>
                  <a:pt x="5758361" y="11437"/>
                </a:cubicBezTo>
                <a:cubicBezTo>
                  <a:pt x="5932593" y="20819"/>
                  <a:pt x="6059899" y="7111"/>
                  <a:pt x="6147621" y="12210"/>
                </a:cubicBezTo>
                <a:cubicBezTo>
                  <a:pt x="6235343" y="17309"/>
                  <a:pt x="6645262" y="8812"/>
                  <a:pt x="6818758" y="13543"/>
                </a:cubicBezTo>
                <a:cubicBezTo>
                  <a:pt x="6992254" y="18273"/>
                  <a:pt x="7318050" y="26085"/>
                  <a:pt x="7583855" y="15062"/>
                </a:cubicBezTo>
                <a:cubicBezTo>
                  <a:pt x="7849660" y="4039"/>
                  <a:pt x="8178654" y="2390"/>
                  <a:pt x="8442912" y="16768"/>
                </a:cubicBezTo>
                <a:cubicBezTo>
                  <a:pt x="8707170" y="31146"/>
                  <a:pt x="9150672" y="18171"/>
                  <a:pt x="9395927" y="18661"/>
                </a:cubicBezTo>
              </a:path>
            </a:pathLst>
          </a:custGeom>
          <a:noFill/>
          <a:ln w="38100">
            <a:solidFill>
              <a:schemeClr val="accent5">
                <a:lumMod val="60000"/>
                <a:lumOff val="40000"/>
              </a:schemeClr>
            </a:solidFill>
            <a:extLst>
              <a:ext uri="{C807C97D-BFC1-408E-A445-0C87EB9F89A2}">
                <ask:lineSketchStyleProps xmlns:ask="http://schemas.microsoft.com/office/drawing/2018/sketchyshapes" sd="2222286363">
                  <a:custGeom>
                    <a:avLst/>
                    <a:gdLst>
                      <a:gd name="connsiteX0" fmla="*/ 0 w 9395927"/>
                      <a:gd name="connsiteY0" fmla="*/ 0 h 18661"/>
                      <a:gd name="connsiteX1" fmla="*/ 9395927 w 9395927"/>
                      <a:gd name="connsiteY1" fmla="*/ 18661 h 18661"/>
                    </a:gdLst>
                    <a:ahLst/>
                    <a:cxnLst>
                      <a:cxn ang="0">
                        <a:pos x="connsiteX0" y="connsiteY0"/>
                      </a:cxn>
                      <a:cxn ang="0">
                        <a:pos x="connsiteX1" y="connsiteY1"/>
                      </a:cxn>
                    </a:cxnLst>
                    <a:rect l="l" t="t" r="r" b="b"/>
                    <a:pathLst>
                      <a:path w="9395927" h="18661">
                        <a:moveTo>
                          <a:pt x="0" y="0"/>
                        </a:moveTo>
                        <a:lnTo>
                          <a:pt x="9395927" y="18661"/>
                        </a:lnTo>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c</a:t>
            </a:r>
            <a:endParaRPr kumimoji="1" lang="ja-JP" altLang="en-US" dirty="0"/>
          </a:p>
        </p:txBody>
      </p:sp>
      <p:sp>
        <p:nvSpPr>
          <p:cNvPr id="14" name="正方形/長方形 13">
            <a:extLst>
              <a:ext uri="{FF2B5EF4-FFF2-40B4-BE49-F238E27FC236}">
                <a16:creationId xmlns:a16="http://schemas.microsoft.com/office/drawing/2014/main" id="{F80326E7-C7B9-4389-84FD-AF64EDE07784}"/>
              </a:ext>
            </a:extLst>
          </p:cNvPr>
          <p:cNvSpPr/>
          <p:nvPr/>
        </p:nvSpPr>
        <p:spPr>
          <a:xfrm>
            <a:off x="1554794" y="1199642"/>
            <a:ext cx="9083368" cy="718457"/>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800" dirty="0">
                <a:latin typeface="BIZ UDPゴシック" panose="020B0400000000000000" pitchFamily="50" charset="-128"/>
                <a:ea typeface="BIZ UDPゴシック" panose="020B0400000000000000" pitchFamily="50" charset="-128"/>
              </a:rPr>
              <a:t>令和７年度大阪府　</a:t>
            </a:r>
            <a:r>
              <a:rPr lang="ja-JP" altLang="en-US" sz="2800" dirty="0">
                <a:latin typeface="BIZ UDPゴシック" panose="020B0400000000000000" pitchFamily="50" charset="-128"/>
                <a:ea typeface="BIZ UDPゴシック" panose="020B0400000000000000" pitchFamily="50" charset="-128"/>
              </a:rPr>
              <a:t>ヤングケアラー支援研修</a:t>
            </a:r>
            <a:endParaRPr kumimoji="1" lang="ja-JP" altLang="en-US" sz="2800" dirty="0">
              <a:latin typeface="BIZ UDPゴシック" panose="020B0400000000000000" pitchFamily="50" charset="-128"/>
              <a:ea typeface="BIZ UDPゴシック" panose="020B0400000000000000" pitchFamily="50" charset="-128"/>
            </a:endParaRPr>
          </a:p>
        </p:txBody>
      </p:sp>
      <p:sp>
        <p:nvSpPr>
          <p:cNvPr id="15" name="正方形/長方形 14">
            <a:extLst>
              <a:ext uri="{FF2B5EF4-FFF2-40B4-BE49-F238E27FC236}">
                <a16:creationId xmlns:a16="http://schemas.microsoft.com/office/drawing/2014/main" id="{6E0D75B7-15D0-4FA4-91AD-86A1DE49F3E0}"/>
              </a:ext>
            </a:extLst>
          </p:cNvPr>
          <p:cNvSpPr/>
          <p:nvPr/>
        </p:nvSpPr>
        <p:spPr>
          <a:xfrm>
            <a:off x="3402897" y="4787487"/>
            <a:ext cx="5400000" cy="718457"/>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大阪府福祉部地域福祉推進室地域福祉課</a:t>
            </a:r>
            <a:endParaRPr kumimoji="1" lang="en-US" altLang="ja-JP" sz="1600" dirty="0">
              <a:latin typeface="BIZ UDPゴシック" panose="020B0400000000000000" pitchFamily="50" charset="-128"/>
              <a:ea typeface="BIZ UDPゴシック" panose="020B0400000000000000" pitchFamily="50" charset="-128"/>
            </a:endParaRPr>
          </a:p>
          <a:p>
            <a:pPr algn="ctr"/>
            <a:endParaRPr lang="en-US" altLang="ja-JP" sz="1600" dirty="0">
              <a:latin typeface="BIZ UDPゴシック" panose="020B0400000000000000" pitchFamily="50" charset="-128"/>
              <a:ea typeface="BIZ UDPゴシック" panose="020B0400000000000000" pitchFamily="50" charset="-128"/>
            </a:endParaRPr>
          </a:p>
          <a:p>
            <a:pPr algn="ctr"/>
            <a:r>
              <a:rPr lang="ja-JP" altLang="en-US" sz="1600" dirty="0">
                <a:latin typeface="BIZ UDPゴシック" panose="020B0400000000000000" pitchFamily="50" charset="-128"/>
                <a:ea typeface="BIZ UDPゴシック" panose="020B0400000000000000" pitchFamily="50" charset="-128"/>
              </a:rPr>
              <a:t>令和７年５月</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16" name="正方形/長方形 15">
            <a:extLst>
              <a:ext uri="{FF2B5EF4-FFF2-40B4-BE49-F238E27FC236}">
                <a16:creationId xmlns:a16="http://schemas.microsoft.com/office/drawing/2014/main" id="{8F1209CA-8AC8-4A4D-9BE6-9018DC19C4DA}"/>
              </a:ext>
            </a:extLst>
          </p:cNvPr>
          <p:cNvSpPr/>
          <p:nvPr/>
        </p:nvSpPr>
        <p:spPr>
          <a:xfrm>
            <a:off x="2508165" y="5597936"/>
            <a:ext cx="7200000" cy="718457"/>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この資料は大阪府が一般社団法人こもれびに委託し作成しました</a:t>
            </a:r>
          </a:p>
        </p:txBody>
      </p:sp>
      <p:pic>
        <p:nvPicPr>
          <p:cNvPr id="17" name="図 16">
            <a:extLst>
              <a:ext uri="{FF2B5EF4-FFF2-40B4-BE49-F238E27FC236}">
                <a16:creationId xmlns:a16="http://schemas.microsoft.com/office/drawing/2014/main" id="{4752E25C-A626-4A75-A83F-DC29AD65FC12}"/>
              </a:ext>
            </a:extLst>
          </p:cNvPr>
          <p:cNvPicPr>
            <a:picLocks noChangeAspect="1"/>
          </p:cNvPicPr>
          <p:nvPr/>
        </p:nvPicPr>
        <p:blipFill>
          <a:blip r:embed="rId4">
            <a:duotone>
              <a:schemeClr val="accent5">
                <a:shade val="45000"/>
                <a:satMod val="135000"/>
              </a:schemeClr>
              <a:prstClr val="white"/>
            </a:duotone>
          </a:blip>
          <a:stretch>
            <a:fillRect/>
          </a:stretch>
        </p:blipFill>
        <p:spPr>
          <a:xfrm>
            <a:off x="2915909" y="2621628"/>
            <a:ext cx="1800000" cy="1800000"/>
          </a:xfrm>
          <a:prstGeom prst="rect">
            <a:avLst/>
          </a:prstGeom>
        </p:spPr>
      </p:pic>
      <p:sp>
        <p:nvSpPr>
          <p:cNvPr id="18" name="正方形/長方形 17">
            <a:extLst>
              <a:ext uri="{FF2B5EF4-FFF2-40B4-BE49-F238E27FC236}">
                <a16:creationId xmlns:a16="http://schemas.microsoft.com/office/drawing/2014/main" id="{064B0C5B-6F72-44DC-9BCE-26935E0682BF}"/>
              </a:ext>
            </a:extLst>
          </p:cNvPr>
          <p:cNvSpPr>
            <a:spLocks noChangeAspect="1"/>
          </p:cNvSpPr>
          <p:nvPr/>
        </p:nvSpPr>
        <p:spPr>
          <a:xfrm>
            <a:off x="5016032" y="2757716"/>
            <a:ext cx="4344595" cy="435284"/>
          </a:xfrm>
          <a:prstGeom prst="rect">
            <a:avLst/>
          </a:prstGeom>
          <a:noFill/>
        </p:spPr>
        <p:txBody>
          <a:bodyPr spcFirstLastPara="1" wrap="none" lIns="65314" tIns="32657" rIns="65314" bIns="32657" numCol="1">
            <a:spAutoFit/>
            <a:scene3d>
              <a:camera prst="orthographicFront"/>
              <a:lightRig rig="soft" dir="t">
                <a:rot lat="0" lon="0" rev="15600000"/>
              </a:lightRig>
            </a:scene3d>
            <a:sp3d prstMaterial="softEdge"/>
          </a:bodyPr>
          <a:lstStyle/>
          <a:p>
            <a:pPr algn="ctr"/>
            <a:r>
              <a:rPr lang="ja-JP" altLang="en-US" sz="2400" b="1" dirty="0">
                <a:ln w="38100">
                  <a:noFill/>
                </a:ln>
                <a:solidFill>
                  <a:schemeClr val="bg1"/>
                </a:solidFill>
                <a:effectLst>
                  <a:glow rad="101600">
                    <a:schemeClr val="accent5">
                      <a:lumMod val="60000"/>
                      <a:lumOff val="40000"/>
                    </a:schemeClr>
                  </a:glow>
                </a:effectLst>
                <a:latin typeface="BIZ UDPゴシック" panose="020B0400000000000000" pitchFamily="50" charset="-128"/>
                <a:ea typeface="BIZ UDPゴシック" panose="020B0400000000000000" pitchFamily="50" charset="-128"/>
              </a:rPr>
              <a:t>がんばっているあの子のことに</a:t>
            </a:r>
          </a:p>
        </p:txBody>
      </p:sp>
      <p:pic>
        <p:nvPicPr>
          <p:cNvPr id="20" name="図 19">
            <a:extLst>
              <a:ext uri="{FF2B5EF4-FFF2-40B4-BE49-F238E27FC236}">
                <a16:creationId xmlns:a16="http://schemas.microsoft.com/office/drawing/2014/main" id="{E0551604-5CF4-4C72-B01B-B7B333FF45AE}"/>
              </a:ext>
            </a:extLst>
          </p:cNvPr>
          <p:cNvPicPr>
            <a:picLocks noChangeAspect="1"/>
          </p:cNvPicPr>
          <p:nvPr/>
        </p:nvPicPr>
        <p:blipFill>
          <a:blip r:embed="rId5">
            <a:duotone>
              <a:schemeClr val="accent5">
                <a:shade val="45000"/>
                <a:satMod val="135000"/>
              </a:schemeClr>
              <a:prstClr val="white"/>
            </a:duotone>
          </a:blip>
          <a:stretch>
            <a:fillRect/>
          </a:stretch>
        </p:blipFill>
        <p:spPr>
          <a:xfrm>
            <a:off x="3129053" y="4432329"/>
            <a:ext cx="1080000" cy="222347"/>
          </a:xfrm>
          <a:prstGeom prst="rect">
            <a:avLst/>
          </a:prstGeom>
        </p:spPr>
      </p:pic>
      <p:sp>
        <p:nvSpPr>
          <p:cNvPr id="21" name="テキスト ボックス 20">
            <a:extLst>
              <a:ext uri="{FF2B5EF4-FFF2-40B4-BE49-F238E27FC236}">
                <a16:creationId xmlns:a16="http://schemas.microsoft.com/office/drawing/2014/main" id="{A9637AEE-DC94-45C5-9018-5E5833E99B17}"/>
              </a:ext>
            </a:extLst>
          </p:cNvPr>
          <p:cNvSpPr txBox="1">
            <a:spLocks noChangeAspect="1"/>
          </p:cNvSpPr>
          <p:nvPr/>
        </p:nvSpPr>
        <p:spPr>
          <a:xfrm>
            <a:off x="5540951" y="3483633"/>
            <a:ext cx="3261946" cy="461665"/>
          </a:xfrm>
          <a:prstGeom prst="rect">
            <a:avLst/>
          </a:prstGeom>
          <a:noFill/>
        </p:spPr>
        <p:txBody>
          <a:bodyPr wrap="square" rtlCol="0">
            <a:spAutoFit/>
          </a:bodyPr>
          <a:lstStyle/>
          <a:p>
            <a:pPr algn="ctr"/>
            <a:r>
              <a:rPr kumimoji="1" lang="ja-JP" altLang="en-US" sz="2400" b="1" dirty="0">
                <a:solidFill>
                  <a:schemeClr val="bg1"/>
                </a:solidFill>
                <a:effectLst>
                  <a:glow rad="101600">
                    <a:schemeClr val="accent5">
                      <a:lumMod val="60000"/>
                      <a:lumOff val="40000"/>
                    </a:schemeClr>
                  </a:glow>
                </a:effectLst>
                <a:latin typeface="BIZ UDPゴシック" panose="020B0400000000000000" pitchFamily="50" charset="-128"/>
                <a:ea typeface="BIZ UDPゴシック" panose="020B0400000000000000" pitchFamily="50" charset="-128"/>
              </a:rPr>
              <a:t>気づいてほしい</a:t>
            </a:r>
          </a:p>
        </p:txBody>
      </p:sp>
      <p:grpSp>
        <p:nvGrpSpPr>
          <p:cNvPr id="26" name="グループ化 25">
            <a:extLst>
              <a:ext uri="{FF2B5EF4-FFF2-40B4-BE49-F238E27FC236}">
                <a16:creationId xmlns:a16="http://schemas.microsoft.com/office/drawing/2014/main" id="{5FED5E06-F1B0-489A-9FB2-497C99A91A37}"/>
              </a:ext>
            </a:extLst>
          </p:cNvPr>
          <p:cNvGrpSpPr/>
          <p:nvPr/>
        </p:nvGrpSpPr>
        <p:grpSpPr>
          <a:xfrm>
            <a:off x="9708165" y="3714465"/>
            <a:ext cx="816414" cy="805540"/>
            <a:chOff x="886408" y="1082351"/>
            <a:chExt cx="816414" cy="805540"/>
          </a:xfrm>
        </p:grpSpPr>
        <p:sp>
          <p:nvSpPr>
            <p:cNvPr id="27" name="楕円 26">
              <a:extLst>
                <a:ext uri="{FF2B5EF4-FFF2-40B4-BE49-F238E27FC236}">
                  <a16:creationId xmlns:a16="http://schemas.microsoft.com/office/drawing/2014/main" id="{74A7C23C-276D-4355-9582-EF612EDFDF44}"/>
                </a:ext>
              </a:extLst>
            </p:cNvPr>
            <p:cNvSpPr/>
            <p:nvPr/>
          </p:nvSpPr>
          <p:spPr>
            <a:xfrm>
              <a:off x="886408" y="1082351"/>
              <a:ext cx="720000" cy="718457"/>
            </a:xfrm>
            <a:prstGeom prst="ellipse">
              <a:avLst/>
            </a:prstGeom>
            <a:solidFill>
              <a:srgbClr val="5B9BD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23ED8900-46EF-4DAC-8726-B33D7FC50749}"/>
                </a:ext>
              </a:extLst>
            </p:cNvPr>
            <p:cNvSpPr/>
            <p:nvPr/>
          </p:nvSpPr>
          <p:spPr>
            <a:xfrm>
              <a:off x="982822" y="1169434"/>
              <a:ext cx="720000" cy="718457"/>
            </a:xfrm>
            <a:prstGeom prst="ellipse">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 name="グループ化 30">
            <a:extLst>
              <a:ext uri="{FF2B5EF4-FFF2-40B4-BE49-F238E27FC236}">
                <a16:creationId xmlns:a16="http://schemas.microsoft.com/office/drawing/2014/main" id="{4C3F51EB-285B-4CCC-902F-D1B5080DCA30}"/>
              </a:ext>
            </a:extLst>
          </p:cNvPr>
          <p:cNvGrpSpPr/>
          <p:nvPr/>
        </p:nvGrpSpPr>
        <p:grpSpPr>
          <a:xfrm>
            <a:off x="1534101" y="2593249"/>
            <a:ext cx="816414" cy="805540"/>
            <a:chOff x="886408" y="1082351"/>
            <a:chExt cx="816414" cy="805540"/>
          </a:xfrm>
        </p:grpSpPr>
        <p:sp>
          <p:nvSpPr>
            <p:cNvPr id="32" name="楕円 31">
              <a:extLst>
                <a:ext uri="{FF2B5EF4-FFF2-40B4-BE49-F238E27FC236}">
                  <a16:creationId xmlns:a16="http://schemas.microsoft.com/office/drawing/2014/main" id="{0054B51C-D15E-405A-94C1-F39ABC35AA0A}"/>
                </a:ext>
              </a:extLst>
            </p:cNvPr>
            <p:cNvSpPr/>
            <p:nvPr/>
          </p:nvSpPr>
          <p:spPr>
            <a:xfrm>
              <a:off x="886408" y="1082351"/>
              <a:ext cx="720000" cy="718457"/>
            </a:xfrm>
            <a:prstGeom prst="ellipse">
              <a:avLst/>
            </a:prstGeom>
            <a:solidFill>
              <a:srgbClr val="5B9BD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楕円 32">
              <a:extLst>
                <a:ext uri="{FF2B5EF4-FFF2-40B4-BE49-F238E27FC236}">
                  <a16:creationId xmlns:a16="http://schemas.microsoft.com/office/drawing/2014/main" id="{301D15AF-A746-4244-BC29-C97E20A80588}"/>
                </a:ext>
              </a:extLst>
            </p:cNvPr>
            <p:cNvSpPr/>
            <p:nvPr/>
          </p:nvSpPr>
          <p:spPr>
            <a:xfrm>
              <a:off x="982822" y="1169434"/>
              <a:ext cx="720000" cy="718457"/>
            </a:xfrm>
            <a:prstGeom prst="ellipse">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4" name="グループ化 33">
            <a:extLst>
              <a:ext uri="{FF2B5EF4-FFF2-40B4-BE49-F238E27FC236}">
                <a16:creationId xmlns:a16="http://schemas.microsoft.com/office/drawing/2014/main" id="{B3E40551-28FF-4334-BB6C-8DFEF7702BF8}"/>
              </a:ext>
            </a:extLst>
          </p:cNvPr>
          <p:cNvGrpSpPr/>
          <p:nvPr/>
        </p:nvGrpSpPr>
        <p:grpSpPr>
          <a:xfrm>
            <a:off x="8988165" y="4516791"/>
            <a:ext cx="816414" cy="805540"/>
            <a:chOff x="886408" y="1082351"/>
            <a:chExt cx="816414" cy="805540"/>
          </a:xfrm>
        </p:grpSpPr>
        <p:sp>
          <p:nvSpPr>
            <p:cNvPr id="35" name="楕円 34">
              <a:extLst>
                <a:ext uri="{FF2B5EF4-FFF2-40B4-BE49-F238E27FC236}">
                  <a16:creationId xmlns:a16="http://schemas.microsoft.com/office/drawing/2014/main" id="{62BDC4AF-278C-4B64-BDBD-625405BB1F63}"/>
                </a:ext>
              </a:extLst>
            </p:cNvPr>
            <p:cNvSpPr/>
            <p:nvPr/>
          </p:nvSpPr>
          <p:spPr>
            <a:xfrm>
              <a:off x="886408" y="1082351"/>
              <a:ext cx="720000" cy="718457"/>
            </a:xfrm>
            <a:prstGeom prst="ellipse">
              <a:avLst/>
            </a:prstGeom>
            <a:solidFill>
              <a:srgbClr val="5B9BD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楕円 35">
              <a:extLst>
                <a:ext uri="{FF2B5EF4-FFF2-40B4-BE49-F238E27FC236}">
                  <a16:creationId xmlns:a16="http://schemas.microsoft.com/office/drawing/2014/main" id="{19B9489F-ABFE-4D57-9EAD-D85DC7EB4FDC}"/>
                </a:ext>
              </a:extLst>
            </p:cNvPr>
            <p:cNvSpPr/>
            <p:nvPr/>
          </p:nvSpPr>
          <p:spPr>
            <a:xfrm>
              <a:off x="982822" y="1169434"/>
              <a:ext cx="720000" cy="718457"/>
            </a:xfrm>
            <a:prstGeom prst="ellipse">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雲 1">
            <a:extLst>
              <a:ext uri="{FF2B5EF4-FFF2-40B4-BE49-F238E27FC236}">
                <a16:creationId xmlns:a16="http://schemas.microsoft.com/office/drawing/2014/main" id="{146BE2DB-777B-C11A-E6A4-F8E715B439AF}"/>
              </a:ext>
            </a:extLst>
          </p:cNvPr>
          <p:cNvSpPr/>
          <p:nvPr/>
        </p:nvSpPr>
        <p:spPr>
          <a:xfrm>
            <a:off x="7927278" y="3583638"/>
            <a:ext cx="3547940" cy="1674613"/>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dirty="0"/>
              <a:t>R7.7.29</a:t>
            </a:r>
          </a:p>
          <a:p>
            <a:pPr algn="ctr"/>
            <a:r>
              <a:rPr lang="ja-JP" altLang="en-US"/>
              <a:t>東住吉区バージョン</a:t>
            </a:r>
            <a:endParaRPr kumimoji="1" lang="ja-JP" altLang="en-US"/>
          </a:p>
        </p:txBody>
      </p:sp>
    </p:spTree>
    <p:extLst>
      <p:ext uri="{BB962C8B-B14F-4D97-AF65-F5344CB8AC3E}">
        <p14:creationId xmlns:p14="http://schemas.microsoft.com/office/powerpoint/2010/main" val="2728821871"/>
      </p:ext>
    </p:extLst>
  </p:cSld>
  <p:clrMapOvr>
    <a:masterClrMapping/>
  </p:clrMapOvr>
  <mc:AlternateContent xmlns:mc="http://schemas.openxmlformats.org/markup-compatibility/2006" xmlns:p14="http://schemas.microsoft.com/office/powerpoint/2010/main">
    <mc:Choice Requires="p14">
      <p:transition spd="slow" p14:dur="2000" advTm="7653"/>
    </mc:Choice>
    <mc:Fallback xmlns="">
      <p:transition spd="slow" advTm="765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4B4308-CC60-D1E0-0E46-3A93F7222DFF}"/>
              </a:ext>
            </a:extLst>
          </p:cNvPr>
          <p:cNvSpPr>
            <a:spLocks noGrp="1"/>
          </p:cNvSpPr>
          <p:nvPr>
            <p:ph type="title"/>
          </p:nvPr>
        </p:nvSpPr>
        <p:spPr/>
        <p:txBody>
          <a:bodyPr/>
          <a:lstStyle/>
          <a:p>
            <a:r>
              <a:rPr kumimoji="1" lang="ja-JP" altLang="en-US" dirty="0"/>
              <a:t>あなたのまわりのヤングケアラー（小学生、中学生）</a:t>
            </a:r>
          </a:p>
        </p:txBody>
      </p:sp>
      <p:sp>
        <p:nvSpPr>
          <p:cNvPr id="5" name="テキスト ボックス 4">
            <a:extLst>
              <a:ext uri="{FF2B5EF4-FFF2-40B4-BE49-F238E27FC236}">
                <a16:creationId xmlns:a16="http://schemas.microsoft.com/office/drawing/2014/main" id="{CA9754A3-FC42-4F8C-B094-C2252A5DA9A8}"/>
              </a:ext>
            </a:extLst>
          </p:cNvPr>
          <p:cNvSpPr txBox="1"/>
          <p:nvPr/>
        </p:nvSpPr>
        <p:spPr>
          <a:xfrm>
            <a:off x="5455117" y="6411312"/>
            <a:ext cx="6736883" cy="230832"/>
          </a:xfrm>
          <a:prstGeom prst="rect">
            <a:avLst/>
          </a:prstGeom>
          <a:noFill/>
        </p:spPr>
        <p:txBody>
          <a:bodyPr wrap="square">
            <a:spAutoFit/>
          </a:bodyPr>
          <a:lstStyle/>
          <a:p>
            <a:r>
              <a:rPr lang="ja-JP" altLang="en-US" sz="900" dirty="0">
                <a:latin typeface="メイリオ" panose="020B0604030504040204" pitchFamily="50" charset="-128"/>
                <a:ea typeface="メイリオ" panose="020B0604030504040204" pitchFamily="50" charset="-128"/>
              </a:rPr>
              <a:t>出典：大阪府「令和５年度大阪府</a:t>
            </a:r>
            <a:r>
              <a:rPr lang="ja-JP" altLang="en-US" sz="900" dirty="0">
                <a:solidFill>
                  <a:schemeClr val="tx1"/>
                </a:solidFill>
                <a:latin typeface="メイリオ" panose="020B0604030504040204" pitchFamily="50" charset="-128"/>
                <a:ea typeface="メイリオ" panose="020B0604030504040204" pitchFamily="50" charset="-128"/>
              </a:rPr>
              <a:t>「子どもの生活に関する実態調査」を踏まえた課題と方向性</a:t>
            </a:r>
            <a:r>
              <a:rPr lang="en-US" altLang="ja-JP" sz="900" dirty="0">
                <a:solidFill>
                  <a:schemeClr val="tx1"/>
                </a:solidFill>
                <a:latin typeface="メイリオ" panose="020B0604030504040204" pitchFamily="50" charset="-128"/>
                <a:ea typeface="メイリオ" panose="020B0604030504040204" pitchFamily="50" charset="-128"/>
              </a:rPr>
              <a:t>(</a:t>
            </a:r>
            <a:r>
              <a:rPr lang="ja-JP" altLang="en-US" sz="900" dirty="0">
                <a:solidFill>
                  <a:schemeClr val="tx1"/>
                </a:solidFill>
                <a:latin typeface="メイリオ" panose="020B0604030504040204" pitchFamily="50" charset="-128"/>
                <a:ea typeface="メイリオ" panose="020B0604030504040204" pitchFamily="50" charset="-128"/>
              </a:rPr>
              <a:t>案</a:t>
            </a:r>
            <a:r>
              <a:rPr lang="en-US" altLang="ja-JP" sz="900" dirty="0">
                <a:solidFill>
                  <a:schemeClr val="tx1"/>
                </a:solidFill>
                <a:latin typeface="メイリオ" panose="020B0604030504040204" pitchFamily="50" charset="-128"/>
                <a:ea typeface="メイリオ" panose="020B0604030504040204" pitchFamily="50" charset="-128"/>
              </a:rPr>
              <a:t>)</a:t>
            </a:r>
            <a:r>
              <a:rPr lang="ja-JP" altLang="en-US" sz="900" dirty="0">
                <a:latin typeface="メイリオ" panose="020B0604030504040204" pitchFamily="50" charset="-128"/>
                <a:ea typeface="メイリオ" panose="020B0604030504040204" pitchFamily="50" charset="-128"/>
              </a:rPr>
              <a:t>について」</a:t>
            </a:r>
            <a:endParaRPr lang="en-US" altLang="ja-JP" sz="900" dirty="0">
              <a:latin typeface="メイリオ" panose="020B0604030504040204" pitchFamily="50" charset="-128"/>
              <a:ea typeface="メイリオ" panose="020B0604030504040204" pitchFamily="50" charset="-128"/>
            </a:endParaRPr>
          </a:p>
        </p:txBody>
      </p:sp>
      <p:pic>
        <p:nvPicPr>
          <p:cNvPr id="8" name="図 7">
            <a:extLst>
              <a:ext uri="{FF2B5EF4-FFF2-40B4-BE49-F238E27FC236}">
                <a16:creationId xmlns:a16="http://schemas.microsoft.com/office/drawing/2014/main" id="{7D765E89-EB53-4641-8948-B931BF2D7FB2}"/>
              </a:ext>
            </a:extLst>
          </p:cNvPr>
          <p:cNvPicPr>
            <a:picLocks noChangeAspect="1"/>
          </p:cNvPicPr>
          <p:nvPr/>
        </p:nvPicPr>
        <p:blipFill>
          <a:blip r:embed="rId2"/>
          <a:stretch>
            <a:fillRect/>
          </a:stretch>
        </p:blipFill>
        <p:spPr>
          <a:xfrm>
            <a:off x="1348156" y="3007895"/>
            <a:ext cx="4464612" cy="3367082"/>
          </a:xfrm>
          <a:prstGeom prst="rect">
            <a:avLst/>
          </a:prstGeom>
        </p:spPr>
      </p:pic>
      <p:sp>
        <p:nvSpPr>
          <p:cNvPr id="11" name="テキスト ボックス 10">
            <a:extLst>
              <a:ext uri="{FF2B5EF4-FFF2-40B4-BE49-F238E27FC236}">
                <a16:creationId xmlns:a16="http://schemas.microsoft.com/office/drawing/2014/main" id="{2DE4AE1E-794F-4C0E-A195-FBC141F55ABB}"/>
              </a:ext>
            </a:extLst>
          </p:cNvPr>
          <p:cNvSpPr txBox="1"/>
          <p:nvPr/>
        </p:nvSpPr>
        <p:spPr>
          <a:xfrm>
            <a:off x="685711" y="1267134"/>
            <a:ext cx="10964956" cy="1702666"/>
          </a:xfrm>
          <a:prstGeom prst="roundRect">
            <a:avLst>
              <a:gd name="adj" fmla="val 12075"/>
            </a:avLst>
          </a:prstGeom>
          <a:solidFill>
            <a:srgbClr val="FFFFCC"/>
          </a:solidFill>
        </p:spPr>
        <p:txBody>
          <a:bodyPr wrap="square" lIns="91440" tIns="45720" rIns="91440" bIns="45720" rtlCol="0" anchor="t">
            <a:noAutofit/>
          </a:bodyPr>
          <a:lstStyle/>
          <a:p>
            <a:endParaRPr lang="ja-JP" altLang="en-US" sz="1400" dirty="0">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2D5D990D-EE96-43BB-B63B-E8A8AC7A3D21}"/>
              </a:ext>
            </a:extLst>
          </p:cNvPr>
          <p:cNvSpPr txBox="1"/>
          <p:nvPr/>
        </p:nvSpPr>
        <p:spPr>
          <a:xfrm>
            <a:off x="826401" y="1323249"/>
            <a:ext cx="10824266" cy="159043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100" b="0" i="0" u="none" strike="noStrike" kern="1200" cap="none" spc="50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調査</a:t>
            </a:r>
            <a:r>
              <a:rPr lang="ja-JP" altLang="en-US" sz="1100" spc="500" dirty="0">
                <a:solidFill>
                  <a:prstClr val="black"/>
                </a:solidFill>
                <a:latin typeface="メイリオ" panose="020B0604030504040204" pitchFamily="50" charset="-128"/>
                <a:ea typeface="メイリオ" panose="020B0604030504040204" pitchFamily="50" charset="-128"/>
              </a:rPr>
              <a:t>名称</a:t>
            </a:r>
            <a:r>
              <a:rPr lang="en-US" altLang="ja-JP" sz="1100" spc="500" dirty="0">
                <a:solidFill>
                  <a:prstClr val="black"/>
                </a:solidFill>
                <a:latin typeface="メイリオ" panose="020B0604030504040204" pitchFamily="50" charset="-128"/>
                <a:ea typeface="メイリオ" panose="020B0604030504040204" pitchFamily="50" charset="-128"/>
              </a:rPr>
              <a:t>:</a:t>
            </a:r>
            <a:r>
              <a:rPr lang="ja-JP" altLang="en-US" sz="1100" dirty="0">
                <a:solidFill>
                  <a:prstClr val="black"/>
                </a:solidFill>
                <a:latin typeface="メイリオ" panose="020B0604030504040204" pitchFamily="50" charset="-128"/>
                <a:ea typeface="メイリオ" panose="020B0604030504040204" pitchFamily="50" charset="-128"/>
              </a:rPr>
              <a:t>令和</a:t>
            </a:r>
            <a:r>
              <a:rPr lang="en-US" altLang="ja-JP" sz="1100" dirty="0">
                <a:solidFill>
                  <a:prstClr val="black"/>
                </a:solidFill>
                <a:latin typeface="メイリオ" panose="020B0604030504040204" pitchFamily="50" charset="-128"/>
                <a:ea typeface="メイリオ" panose="020B0604030504040204" pitchFamily="50" charset="-128"/>
              </a:rPr>
              <a:t>5</a:t>
            </a:r>
            <a:r>
              <a:rPr lang="ja-JP" altLang="en-US" sz="1100" dirty="0">
                <a:solidFill>
                  <a:prstClr val="black"/>
                </a:solidFill>
                <a:latin typeface="メイリオ" panose="020B0604030504040204" pitchFamily="50" charset="-128"/>
                <a:ea typeface="メイリオ" panose="020B0604030504040204" pitchFamily="50" charset="-128"/>
              </a:rPr>
              <a:t>年度大阪府「子どもの生活に関する実態調査」</a:t>
            </a:r>
            <a:endParaRPr lang="en-US" altLang="ja-JP" sz="11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100" b="0" i="0" u="none" strike="noStrike" kern="1200" cap="none" spc="50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調査対象</a:t>
            </a: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小学</a:t>
            </a:r>
            <a:r>
              <a:rPr lang="ja-JP" altLang="en-US" sz="1100" dirty="0">
                <a:solidFill>
                  <a:prstClr val="black"/>
                </a:solidFill>
                <a:latin typeface="メイリオ" panose="020B0604030504040204" pitchFamily="50" charset="-128"/>
                <a:ea typeface="メイリオ" panose="020B0604030504040204" pitchFamily="50" charset="-128"/>
              </a:rPr>
              <a:t>５年生、中学２年生及びその保護者</a:t>
            </a:r>
            <a:endPar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調査期間等</a:t>
            </a: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令和５年６月～９月、回答者数：</a:t>
            </a: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86,728</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人（回答率</a:t>
            </a:r>
            <a:r>
              <a:rPr lang="en-US" altLang="ja-JP" sz="1100" dirty="0">
                <a:solidFill>
                  <a:prstClr val="black"/>
                </a:solidFill>
                <a:latin typeface="メイリオ" panose="020B0604030504040204" pitchFamily="50" charset="-128"/>
                <a:ea typeface="メイリオ" panose="020B0604030504040204" pitchFamily="50" charset="-128"/>
              </a:rPr>
              <a:t>54.0</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endPar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5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◆困窮度が高いほど、お世話をしている人が「いる」と回答した割合が高く、</a:t>
            </a:r>
            <a:r>
              <a:rPr kumimoji="1" lang="ja-JP" altLang="en-US" sz="11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困窮度</a:t>
            </a:r>
            <a:r>
              <a:rPr kumimoji="1" lang="en-US" altLang="ja-JP" sz="11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Ⅰ</a:t>
            </a:r>
            <a:r>
              <a:rPr kumimoji="1" lang="ja-JP" altLang="en-US" sz="11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の世帯では</a:t>
            </a:r>
            <a:r>
              <a:rPr lang="en-US" altLang="ja-JP" sz="1100" u="sng" dirty="0">
                <a:solidFill>
                  <a:prstClr val="black"/>
                </a:solidFill>
                <a:latin typeface="メイリオ" panose="020B0604030504040204" pitchFamily="50" charset="-128"/>
                <a:ea typeface="メイリオ" panose="020B0604030504040204" pitchFamily="50" charset="-128"/>
              </a:rPr>
              <a:t>25.5</a:t>
            </a:r>
            <a:r>
              <a:rPr lang="ja-JP" altLang="en-US" sz="1100" u="sng" dirty="0">
                <a:solidFill>
                  <a:prstClr val="black"/>
                </a:solidFill>
                <a:latin typeface="メイリオ" panose="020B0604030504040204" pitchFamily="50" charset="-128"/>
                <a:ea typeface="メイリオ" panose="020B0604030504040204" pitchFamily="50" charset="-128"/>
              </a:rPr>
              <a:t>％が「いる」と回答</a:t>
            </a:r>
            <a:r>
              <a:rPr lang="ja-JP" altLang="en-US" sz="1100" dirty="0">
                <a:solidFill>
                  <a:prstClr val="black"/>
                </a:solidFill>
                <a:latin typeface="メイリオ" panose="020B0604030504040204" pitchFamily="50" charset="-128"/>
                <a:ea typeface="メイリオ" panose="020B0604030504040204" pitchFamily="50" charset="-128"/>
              </a:rPr>
              <a:t>している。</a:t>
            </a:r>
            <a:endPar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◆お世話をしている人が「いる」子どもの方が、「持ち物の忘れ物が多い」「提出物を出すのが遅れることが多い」と回答した割合が高い。</a:t>
            </a:r>
            <a:endPar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1100" dirty="0">
                <a:solidFill>
                  <a:prstClr val="black"/>
                </a:solidFill>
                <a:latin typeface="メイリオ" panose="020B0604030504040204" pitchFamily="50" charset="-128"/>
                <a:ea typeface="メイリオ" panose="020B0604030504040204" pitchFamily="50" charset="-128"/>
              </a:rPr>
              <a:t>◆お世話をしている対象として最も割合が高いのは「きょうだい」であり、次いで「お母さん」である。</a:t>
            </a:r>
            <a:endParaRPr lang="en-US" altLang="ja-JP" sz="11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◆お世話の内容として最も割合が高いのは「きょうだいのめんどうを見ることや保育所のお迎えなど」である。</a:t>
            </a:r>
          </a:p>
        </p:txBody>
      </p:sp>
      <p:pic>
        <p:nvPicPr>
          <p:cNvPr id="4" name="図 3">
            <a:extLst>
              <a:ext uri="{FF2B5EF4-FFF2-40B4-BE49-F238E27FC236}">
                <a16:creationId xmlns:a16="http://schemas.microsoft.com/office/drawing/2014/main" id="{74F12182-3B32-47B6-BAB3-3D5F6E97ED36}"/>
              </a:ext>
            </a:extLst>
          </p:cNvPr>
          <p:cNvPicPr>
            <a:picLocks noChangeAspect="1"/>
          </p:cNvPicPr>
          <p:nvPr/>
        </p:nvPicPr>
        <p:blipFill>
          <a:blip r:embed="rId3"/>
          <a:stretch>
            <a:fillRect/>
          </a:stretch>
        </p:blipFill>
        <p:spPr>
          <a:xfrm>
            <a:off x="5963040" y="3040924"/>
            <a:ext cx="4525014" cy="3415606"/>
          </a:xfrm>
          <a:prstGeom prst="rect">
            <a:avLst/>
          </a:prstGeom>
        </p:spPr>
      </p:pic>
      <p:sp>
        <p:nvSpPr>
          <p:cNvPr id="6" name="スライド番号プレースホルダー 5">
            <a:extLst>
              <a:ext uri="{FF2B5EF4-FFF2-40B4-BE49-F238E27FC236}">
                <a16:creationId xmlns:a16="http://schemas.microsoft.com/office/drawing/2014/main" id="{1C988019-D4F9-422D-BCA0-161FE1DC4875}"/>
              </a:ext>
            </a:extLst>
          </p:cNvPr>
          <p:cNvSpPr>
            <a:spLocks noGrp="1"/>
          </p:cNvSpPr>
          <p:nvPr>
            <p:ph type="sldNum" sz="quarter" idx="12"/>
          </p:nvPr>
        </p:nvSpPr>
        <p:spPr/>
        <p:txBody>
          <a:bodyPr/>
          <a:lstStyle/>
          <a:p>
            <a:fld id="{57AF920D-47DC-4914-A130-523A52889D7B}" type="slidenum">
              <a:rPr lang="ja-JP" altLang="en-US" smtClean="0"/>
              <a:pPr/>
              <a:t>9</a:t>
            </a:fld>
            <a:endParaRPr lang="ja-JP" altLang="en-US"/>
          </a:p>
        </p:txBody>
      </p:sp>
    </p:spTree>
    <p:extLst>
      <p:ext uri="{BB962C8B-B14F-4D97-AF65-F5344CB8AC3E}">
        <p14:creationId xmlns:p14="http://schemas.microsoft.com/office/powerpoint/2010/main" val="194252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テキスト ボックス 24">
            <a:extLst>
              <a:ext uri="{FF2B5EF4-FFF2-40B4-BE49-F238E27FC236}">
                <a16:creationId xmlns:a16="http://schemas.microsoft.com/office/drawing/2014/main" id="{A77276BD-7CE5-4A9B-A8ED-1559D46D4DAC}"/>
              </a:ext>
            </a:extLst>
          </p:cNvPr>
          <p:cNvSpPr txBox="1"/>
          <p:nvPr/>
        </p:nvSpPr>
        <p:spPr>
          <a:xfrm>
            <a:off x="521190" y="1312544"/>
            <a:ext cx="11149619" cy="2202847"/>
          </a:xfrm>
          <a:prstGeom prst="roundRect">
            <a:avLst>
              <a:gd name="adj" fmla="val 12075"/>
            </a:avLst>
          </a:prstGeom>
          <a:solidFill>
            <a:srgbClr val="FFFFCC"/>
          </a:solidFill>
        </p:spPr>
        <p:txBody>
          <a:bodyPr wrap="square" lIns="91440" tIns="45720" rIns="91440" bIns="45720" rtlCol="0" anchor="t">
            <a:noAutofit/>
          </a:bodyPr>
          <a:lstStyle/>
          <a:p>
            <a:endParaRPr lang="ja-JP" altLang="en-US" sz="1400" dirty="0">
              <a:latin typeface="メイリオ" panose="020B0604030504040204" pitchFamily="50" charset="-128"/>
              <a:ea typeface="メイリオ" panose="020B0604030504040204" pitchFamily="50" charset="-128"/>
            </a:endParaRPr>
          </a:p>
        </p:txBody>
      </p:sp>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kumimoji="1" lang="ja-JP" altLang="en-US" dirty="0"/>
              <a:t>あなたのまわりのヤングケアラー（高校生）</a:t>
            </a:r>
          </a:p>
        </p:txBody>
      </p:sp>
      <p:sp>
        <p:nvSpPr>
          <p:cNvPr id="4" name="スライド番号プレースホルダー 3">
            <a:extLst>
              <a:ext uri="{FF2B5EF4-FFF2-40B4-BE49-F238E27FC236}">
                <a16:creationId xmlns:a16="http://schemas.microsoft.com/office/drawing/2014/main" id="{381EEC0E-253F-4E47-867B-C7364F99A352}"/>
              </a:ext>
            </a:extLst>
          </p:cNvPr>
          <p:cNvSpPr>
            <a:spLocks noGrp="1"/>
          </p:cNvSpPr>
          <p:nvPr>
            <p:ph type="sldNum" sz="quarter" idx="12"/>
          </p:nvPr>
        </p:nvSpPr>
        <p:spPr/>
        <p:txBody>
          <a:bodyPr/>
          <a:lstStyle/>
          <a:p>
            <a:fld id="{57AF920D-47DC-4914-A130-523A52889D7B}" type="slidenum">
              <a:rPr kumimoji="1" lang="ja-JP" altLang="en-US" smtClean="0"/>
              <a:t>10</a:t>
            </a:fld>
            <a:endParaRPr kumimoji="1" lang="ja-JP" altLang="en-US" dirty="0"/>
          </a:p>
        </p:txBody>
      </p:sp>
      <p:sp>
        <p:nvSpPr>
          <p:cNvPr id="15" name="テキスト ボックス 14">
            <a:extLst>
              <a:ext uri="{FF2B5EF4-FFF2-40B4-BE49-F238E27FC236}">
                <a16:creationId xmlns:a16="http://schemas.microsoft.com/office/drawing/2014/main" id="{AD9575EE-598D-9317-581A-DE9E3E5DFE9E}"/>
              </a:ext>
            </a:extLst>
          </p:cNvPr>
          <p:cNvSpPr txBox="1"/>
          <p:nvPr/>
        </p:nvSpPr>
        <p:spPr>
          <a:xfrm>
            <a:off x="2502570" y="6273998"/>
            <a:ext cx="9373836"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出典：</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大阪府ホームページ　</a:t>
            </a:r>
            <a:r>
              <a:rPr lang="ja-JP" altLang="en-US" sz="1000" dirty="0">
                <a:solidFill>
                  <a:prstClr val="black"/>
                </a:solidFill>
                <a:latin typeface="メイリオ" panose="020B0604030504040204" pitchFamily="50" charset="-128"/>
                <a:ea typeface="メイリオ" panose="020B0604030504040204" pitchFamily="50" charset="-128"/>
              </a:rPr>
              <a:t>「ヤングケアラー支援のために」（令和</a:t>
            </a:r>
            <a:r>
              <a:rPr lang="en-US" altLang="ja-JP" sz="1000" dirty="0">
                <a:solidFill>
                  <a:prstClr val="black"/>
                </a:solidFill>
                <a:latin typeface="メイリオ" panose="020B0604030504040204" pitchFamily="50" charset="-128"/>
                <a:ea typeface="メイリオ" panose="020B0604030504040204" pitchFamily="50" charset="-128"/>
              </a:rPr>
              <a:t>6</a:t>
            </a:r>
            <a:r>
              <a:rPr lang="ja-JP" altLang="en-US" sz="1000" dirty="0">
                <a:solidFill>
                  <a:prstClr val="black"/>
                </a:solidFill>
                <a:latin typeface="メイリオ" panose="020B0604030504040204" pitchFamily="50" charset="-128"/>
                <a:ea typeface="メイリオ" panose="020B0604030504040204" pitchFamily="50" charset="-128"/>
              </a:rPr>
              <a:t>年</a:t>
            </a:r>
            <a:r>
              <a:rPr lang="en-US" altLang="ja-JP" sz="1000" dirty="0">
                <a:solidFill>
                  <a:prstClr val="black"/>
                </a:solidFill>
                <a:latin typeface="メイリオ" panose="020B0604030504040204" pitchFamily="50" charset="-128"/>
                <a:ea typeface="メイリオ" panose="020B0604030504040204" pitchFamily="50" charset="-128"/>
              </a:rPr>
              <a:t>9</a:t>
            </a:r>
            <a:r>
              <a:rPr lang="ja-JP" altLang="en-US" sz="1000" dirty="0">
                <a:solidFill>
                  <a:prstClr val="black"/>
                </a:solidFill>
                <a:latin typeface="メイリオ" panose="020B0604030504040204" pitchFamily="50" charset="-128"/>
                <a:ea typeface="メイリオ" panose="020B0604030504040204" pitchFamily="50" charset="-128"/>
              </a:rPr>
              <a:t>月改定版）</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hlinkClick r:id="rId4"/>
              </a:rPr>
              <a:t>https://www.pref.osaka.lg.jp/kotogakko/seishi/r03ycchousa.html</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 </a:t>
            </a:r>
            <a:endPar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322BCAAE-C2D4-892C-DEDE-1AC8C3CABD91}"/>
              </a:ext>
            </a:extLst>
          </p:cNvPr>
          <p:cNvSpPr txBox="1"/>
          <p:nvPr/>
        </p:nvSpPr>
        <p:spPr>
          <a:xfrm>
            <a:off x="700764" y="3708197"/>
            <a:ext cx="6041304" cy="30777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世話をしている家族がいる　</a:t>
            </a:r>
            <a:r>
              <a:rPr kumimoji="1" lang="en-US" altLang="ja-JP"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11.0%</a:t>
            </a:r>
          </a:p>
        </p:txBody>
      </p:sp>
      <p:grpSp>
        <p:nvGrpSpPr>
          <p:cNvPr id="3" name="グループ化 2"/>
          <p:cNvGrpSpPr/>
          <p:nvPr/>
        </p:nvGrpSpPr>
        <p:grpSpPr>
          <a:xfrm>
            <a:off x="770259" y="5490794"/>
            <a:ext cx="2743200" cy="738664"/>
            <a:chOff x="485180" y="4834911"/>
            <a:chExt cx="5156746" cy="1591599"/>
          </a:xfrm>
          <a:solidFill>
            <a:srgbClr val="FFCCCC"/>
          </a:solidFill>
        </p:grpSpPr>
        <p:sp>
          <p:nvSpPr>
            <p:cNvPr id="7" name="角丸四角形 9">
              <a:extLst>
                <a:ext uri="{FF2B5EF4-FFF2-40B4-BE49-F238E27FC236}">
                  <a16:creationId xmlns:a16="http://schemas.microsoft.com/office/drawing/2014/main" id="{B29F37E4-56EB-F5F6-CA84-99C548656D49}"/>
                </a:ext>
              </a:extLst>
            </p:cNvPr>
            <p:cNvSpPr/>
            <p:nvPr/>
          </p:nvSpPr>
          <p:spPr>
            <a:xfrm>
              <a:off x="485180" y="4834911"/>
              <a:ext cx="5156746" cy="1574376"/>
            </a:xfrm>
            <a:prstGeom prst="roundRect">
              <a:avLst/>
            </a:prstGeom>
            <a:grpFill/>
            <a:ln>
              <a:noFill/>
            </a:ln>
            <a:effectLst>
              <a:glow rad="63500">
                <a:schemeClr val="bg2">
                  <a:lumMod val="75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F0330E40-120E-C8DE-8815-1C15FD045FDE}"/>
                </a:ext>
              </a:extLst>
            </p:cNvPr>
            <p:cNvSpPr txBox="1"/>
            <p:nvPr/>
          </p:nvSpPr>
          <p:spPr>
            <a:xfrm>
              <a:off x="670892" y="4834911"/>
              <a:ext cx="4785322" cy="1591599"/>
            </a:xfrm>
            <a:prstGeom prst="rect">
              <a:avLst/>
            </a:prstGeom>
            <a:grp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メイリオ" panose="020B0604030504040204" pitchFamily="50" charset="-128"/>
                  <a:ea typeface="メイリオ" panose="020B0604030504040204" pitchFamily="50" charset="-128"/>
                </a:rPr>
                <a:t>その中に周りの気づきや支援が必要なヤングケアラーが数名いることも</a:t>
              </a:r>
              <a:endParaRPr lang="en-US" altLang="ja-JP" sz="1400" dirty="0">
                <a:solidFill>
                  <a:prstClr val="black"/>
                </a:solidFill>
                <a:latin typeface="メイリオ" panose="020B0604030504040204" pitchFamily="50" charset="-128"/>
                <a:ea typeface="メイリオ" panose="020B0604030504040204" pitchFamily="50" charset="-128"/>
              </a:endParaRPr>
            </a:p>
          </p:txBody>
        </p:sp>
      </p:grpSp>
      <p:sp>
        <p:nvSpPr>
          <p:cNvPr id="26" name="テキスト ボックス 25"/>
          <p:cNvSpPr txBox="1"/>
          <p:nvPr/>
        </p:nvSpPr>
        <p:spPr>
          <a:xfrm>
            <a:off x="700764" y="1448058"/>
            <a:ext cx="10824266" cy="199900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1400" spc="500" dirty="0">
                <a:solidFill>
                  <a:prstClr val="black"/>
                </a:solidFill>
                <a:latin typeface="メイリオ" panose="020B0604030504040204" pitchFamily="50" charset="-128"/>
                <a:ea typeface="メイリオ" panose="020B0604030504040204" pitchFamily="50" charset="-128"/>
              </a:rPr>
              <a:t>調査名称</a:t>
            </a:r>
            <a:r>
              <a:rPr lang="en-US" altLang="ja-JP" sz="1400" spc="500" dirty="0">
                <a:solidFill>
                  <a:prstClr val="black"/>
                </a:solidFill>
                <a:latin typeface="メイリオ" panose="020B0604030504040204" pitchFamily="50" charset="-128"/>
                <a:ea typeface="メイリオ" panose="020B0604030504040204" pitchFamily="50" charset="-128"/>
              </a:rPr>
              <a:t>:</a:t>
            </a:r>
            <a:r>
              <a:rPr lang="ja-JP" altLang="en-US" sz="1400" dirty="0">
                <a:solidFill>
                  <a:prstClr val="black"/>
                </a:solidFill>
                <a:latin typeface="メイリオ" panose="020B0604030504040204" pitchFamily="50" charset="-128"/>
                <a:ea typeface="メイリオ" panose="020B0604030504040204" pitchFamily="50" charset="-128"/>
              </a:rPr>
              <a:t>令和</a:t>
            </a:r>
            <a:r>
              <a:rPr lang="en-US" altLang="ja-JP" sz="1400" dirty="0">
                <a:solidFill>
                  <a:prstClr val="black"/>
                </a:solidFill>
                <a:latin typeface="メイリオ" panose="020B0604030504040204" pitchFamily="50" charset="-128"/>
                <a:ea typeface="メイリオ" panose="020B0604030504040204" pitchFamily="50" charset="-128"/>
              </a:rPr>
              <a:t>6</a:t>
            </a:r>
            <a:r>
              <a:rPr lang="ja-JP" altLang="en-US" sz="1400" dirty="0">
                <a:solidFill>
                  <a:prstClr val="black"/>
                </a:solidFill>
                <a:latin typeface="メイリオ" panose="020B0604030504040204" pitchFamily="50" charset="-128"/>
                <a:ea typeface="メイリオ" panose="020B0604030504040204" pitchFamily="50" charset="-128"/>
              </a:rPr>
              <a:t>年度府立高校における日常生活アンケート</a:t>
            </a:r>
            <a:endParaRPr lang="en-US" altLang="ja-JP" sz="14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400" b="0" i="0" u="none" strike="noStrike" kern="1200" cap="none" spc="50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調査対象</a:t>
            </a:r>
            <a:r>
              <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府立高校生全員</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回答者数：約</a:t>
            </a:r>
            <a:r>
              <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9</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万人</a:t>
            </a:r>
            <a:endPar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500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◆世話をしている家族が「いる」と回答したのは、</a:t>
            </a:r>
            <a:r>
              <a:rPr kumimoji="1" lang="ja-JP" altLang="en-US"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回答者全体の</a:t>
            </a:r>
            <a:r>
              <a:rPr kumimoji="1" lang="en-US" altLang="ja-JP"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11.0</a:t>
            </a:r>
            <a:r>
              <a:rPr kumimoji="1" lang="ja-JP" altLang="en-US"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r>
              <a:rPr kumimoji="1" lang="en-US" altLang="ja-JP"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9,842</a:t>
            </a:r>
            <a:r>
              <a:rPr kumimoji="1" lang="ja-JP" altLang="en-US"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人）</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◆世話をしている家族が「いる」生徒のうち、世話を必要としている家族のことや、世話の悩みを相談したことがある生徒は約</a:t>
            </a:r>
            <a:r>
              <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1</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割であり、</a:t>
            </a:r>
            <a:r>
              <a:rPr kumimoji="1" lang="en-US" altLang="ja-JP"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7</a:t>
            </a:r>
            <a:r>
              <a:rPr kumimoji="1" lang="ja-JP" altLang="en-US"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割を上回る生徒は相談した経験がない</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endPar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◆世話をしている家族が「いる」と回答した生徒のうち、世話の頻度について、</a:t>
            </a:r>
            <a:r>
              <a:rPr kumimoji="1" lang="ja-JP" altLang="en-US" sz="14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「ほぼ毎日」行っている生徒が約４割。</a:t>
            </a:r>
          </a:p>
        </p:txBody>
      </p:sp>
      <p:sp>
        <p:nvSpPr>
          <p:cNvPr id="27" name="ホームベース 26"/>
          <p:cNvSpPr/>
          <p:nvPr/>
        </p:nvSpPr>
        <p:spPr>
          <a:xfrm rot="5400000">
            <a:off x="2078008" y="3771800"/>
            <a:ext cx="360000" cy="828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pic>
        <p:nvPicPr>
          <p:cNvPr id="6" name="図 5">
            <a:extLst>
              <a:ext uri="{FF2B5EF4-FFF2-40B4-BE49-F238E27FC236}">
                <a16:creationId xmlns:a16="http://schemas.microsoft.com/office/drawing/2014/main" id="{4DAE426F-6C5E-4471-9B0E-A426236A033B}"/>
              </a:ext>
            </a:extLst>
          </p:cNvPr>
          <p:cNvPicPr>
            <a:picLocks noChangeAspect="1"/>
          </p:cNvPicPr>
          <p:nvPr/>
        </p:nvPicPr>
        <p:blipFill>
          <a:blip r:embed="rId5"/>
          <a:stretch>
            <a:fillRect/>
          </a:stretch>
        </p:blipFill>
        <p:spPr>
          <a:xfrm>
            <a:off x="4043292" y="3842601"/>
            <a:ext cx="3584568" cy="2104187"/>
          </a:xfrm>
          <a:prstGeom prst="rect">
            <a:avLst/>
          </a:prstGeom>
        </p:spPr>
      </p:pic>
      <p:pic>
        <p:nvPicPr>
          <p:cNvPr id="12" name="図 11">
            <a:extLst>
              <a:ext uri="{FF2B5EF4-FFF2-40B4-BE49-F238E27FC236}">
                <a16:creationId xmlns:a16="http://schemas.microsoft.com/office/drawing/2014/main" id="{9841CD20-0341-451C-866C-C79AD318B88D}"/>
              </a:ext>
            </a:extLst>
          </p:cNvPr>
          <p:cNvPicPr>
            <a:picLocks noChangeAspect="1"/>
          </p:cNvPicPr>
          <p:nvPr/>
        </p:nvPicPr>
        <p:blipFill>
          <a:blip r:embed="rId6"/>
          <a:stretch>
            <a:fillRect/>
          </a:stretch>
        </p:blipFill>
        <p:spPr>
          <a:xfrm>
            <a:off x="7760519" y="3934380"/>
            <a:ext cx="3667637" cy="1600885"/>
          </a:xfrm>
          <a:prstGeom prst="rect">
            <a:avLst/>
          </a:prstGeom>
        </p:spPr>
      </p:pic>
      <p:sp>
        <p:nvSpPr>
          <p:cNvPr id="16" name="ホームベース 26">
            <a:extLst>
              <a:ext uri="{FF2B5EF4-FFF2-40B4-BE49-F238E27FC236}">
                <a16:creationId xmlns:a16="http://schemas.microsoft.com/office/drawing/2014/main" id="{66257EA8-CD52-4CCE-83C2-496E89509172}"/>
              </a:ext>
            </a:extLst>
          </p:cNvPr>
          <p:cNvSpPr/>
          <p:nvPr/>
        </p:nvSpPr>
        <p:spPr>
          <a:xfrm rot="5400000">
            <a:off x="2078008" y="4868309"/>
            <a:ext cx="360000" cy="828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45FF7AE4-CFE4-41FF-B5E2-CD3BB8723E9A}"/>
              </a:ext>
            </a:extLst>
          </p:cNvPr>
          <p:cNvSpPr txBox="1"/>
          <p:nvPr/>
        </p:nvSpPr>
        <p:spPr>
          <a:xfrm>
            <a:off x="700764" y="4397056"/>
            <a:ext cx="2975497" cy="73866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u="sng" dirty="0">
                <a:solidFill>
                  <a:prstClr val="black"/>
                </a:solidFill>
                <a:latin typeface="メイリオ" panose="020B0604030504040204" pitchFamily="50" charset="-128"/>
                <a:ea typeface="メイリオ" panose="020B0604030504040204" pitchFamily="50" charset="-128"/>
              </a:rPr>
              <a:t>40</a:t>
            </a:r>
            <a:r>
              <a:rPr lang="ja-JP" altLang="en-US" sz="1400" u="sng" dirty="0">
                <a:solidFill>
                  <a:prstClr val="black"/>
                </a:solidFill>
                <a:latin typeface="メイリオ" panose="020B0604030504040204" pitchFamily="50" charset="-128"/>
                <a:ea typeface="メイリオ" panose="020B0604030504040204" pitchFamily="50" charset="-128"/>
              </a:rPr>
              <a:t>人のクラスだと、１クラスに</a:t>
            </a:r>
            <a:r>
              <a:rPr lang="en-US" altLang="ja-JP" sz="1400" u="sng" dirty="0">
                <a:solidFill>
                  <a:prstClr val="black"/>
                </a:solidFill>
                <a:latin typeface="メイリオ" panose="020B0604030504040204" pitchFamily="50" charset="-128"/>
                <a:ea typeface="メイリオ" panose="020B0604030504040204" pitchFamily="50" charset="-128"/>
              </a:rPr>
              <a:t>4</a:t>
            </a:r>
            <a:r>
              <a:rPr lang="ja-JP" altLang="en-US" sz="1400" u="sng" dirty="0">
                <a:solidFill>
                  <a:prstClr val="black"/>
                </a:solidFill>
                <a:latin typeface="メイリオ" panose="020B0604030504040204" pitchFamily="50" charset="-128"/>
                <a:ea typeface="メイリオ" panose="020B0604030504040204" pitchFamily="50" charset="-128"/>
              </a:rPr>
              <a:t>～</a:t>
            </a:r>
            <a:r>
              <a:rPr lang="en-US" altLang="ja-JP" sz="1400" u="sng" dirty="0">
                <a:solidFill>
                  <a:prstClr val="black"/>
                </a:solidFill>
                <a:latin typeface="メイリオ" panose="020B0604030504040204" pitchFamily="50" charset="-128"/>
                <a:ea typeface="メイリオ" panose="020B0604030504040204" pitchFamily="50" charset="-128"/>
              </a:rPr>
              <a:t>5</a:t>
            </a:r>
            <a:r>
              <a:rPr lang="ja-JP" altLang="en-US" sz="1400" u="sng" dirty="0">
                <a:solidFill>
                  <a:prstClr val="black"/>
                </a:solidFill>
                <a:latin typeface="メイリオ" panose="020B0604030504040204" pitchFamily="50" charset="-128"/>
                <a:ea typeface="メイリオ" panose="020B0604030504040204" pitchFamily="50" charset="-128"/>
              </a:rPr>
              <a:t>人、家族のお世話を担っている子どもがいると考えられる</a:t>
            </a:r>
            <a:endParaRPr lang="en-US" altLang="ja-JP" sz="1400" u="sng" dirty="0">
              <a:solidFill>
                <a:prstClr val="black"/>
              </a:solidFill>
              <a:latin typeface="メイリオ" panose="020B0604030504040204" pitchFamily="50" charset="-128"/>
              <a:ea typeface="メイリオ" panose="020B0604030504040204" pitchFamily="50" charset="-128"/>
            </a:endParaRPr>
          </a:p>
        </p:txBody>
      </p:sp>
    </p:spTree>
    <p:custDataLst>
      <p:tags r:id="rId1"/>
    </p:custDataLst>
    <p:extLst>
      <p:ext uri="{BB962C8B-B14F-4D97-AF65-F5344CB8AC3E}">
        <p14:creationId xmlns:p14="http://schemas.microsoft.com/office/powerpoint/2010/main" val="521365199"/>
      </p:ext>
    </p:extLst>
  </p:cSld>
  <p:clrMapOvr>
    <a:masterClrMapping/>
  </p:clrMapOvr>
  <mc:AlternateContent xmlns:mc="http://schemas.openxmlformats.org/markup-compatibility/2006" xmlns:p14="http://schemas.microsoft.com/office/powerpoint/2010/main">
    <mc:Choice Requires="p14">
      <p:transition spd="slow" p14:dur="2000" advTm="108132"/>
    </mc:Choice>
    <mc:Fallback xmlns="">
      <p:transition spd="slow" advTm="108132"/>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4B4308-CC60-D1E0-0E46-3A93F7222DFF}"/>
              </a:ext>
            </a:extLst>
          </p:cNvPr>
          <p:cNvSpPr>
            <a:spLocks noGrp="1"/>
          </p:cNvSpPr>
          <p:nvPr>
            <p:ph type="title"/>
          </p:nvPr>
        </p:nvSpPr>
        <p:spPr/>
        <p:txBody>
          <a:bodyPr/>
          <a:lstStyle/>
          <a:p>
            <a:r>
              <a:rPr kumimoji="1" lang="ja-JP" altLang="en-US" dirty="0"/>
              <a:t>あなたのまわりのヤングケアラー（大学生）</a:t>
            </a:r>
          </a:p>
        </p:txBody>
      </p:sp>
      <p:sp>
        <p:nvSpPr>
          <p:cNvPr id="4" name="テキスト ボックス 3">
            <a:extLst>
              <a:ext uri="{FF2B5EF4-FFF2-40B4-BE49-F238E27FC236}">
                <a16:creationId xmlns:a16="http://schemas.microsoft.com/office/drawing/2014/main" id="{B4F8F9E6-5EE1-4533-92D0-0C3B3D6D8538}"/>
              </a:ext>
            </a:extLst>
          </p:cNvPr>
          <p:cNvSpPr txBox="1"/>
          <p:nvPr/>
        </p:nvSpPr>
        <p:spPr>
          <a:xfrm>
            <a:off x="721120" y="1395965"/>
            <a:ext cx="10888990" cy="829138"/>
          </a:xfrm>
          <a:prstGeom prst="rect">
            <a:avLst/>
          </a:prstGeom>
          <a:noFill/>
        </p:spPr>
        <p:txBody>
          <a:bodyPr wrap="square">
            <a:spAutoFit/>
          </a:bodyPr>
          <a:lstStyle/>
          <a:p>
            <a:pPr>
              <a:lnSpc>
                <a:spcPct val="120000"/>
              </a:lnSpc>
            </a:pPr>
            <a:r>
              <a:rPr lang="ja-JP" altLang="en-US" sz="1400" dirty="0">
                <a:latin typeface="BIZ UDPゴシック" panose="020B0400000000000000" pitchFamily="50" charset="-128"/>
                <a:ea typeface="BIZ UDPゴシック" panose="020B0400000000000000" pitchFamily="50" charset="-128"/>
              </a:rPr>
              <a:t>●家族の中に世話をしている人の有無</a:t>
            </a:r>
          </a:p>
          <a:p>
            <a:pPr>
              <a:lnSpc>
                <a:spcPct val="120000"/>
              </a:lnSpc>
            </a:pPr>
            <a:r>
              <a:rPr lang="ja-JP" altLang="en-US" sz="1400" dirty="0">
                <a:latin typeface="BIZ UDPゴシック" panose="020B0400000000000000" pitchFamily="50" charset="-128"/>
                <a:ea typeface="BIZ UDPゴシック" panose="020B0400000000000000" pitchFamily="50" charset="-128"/>
              </a:rPr>
              <a:t>家族の中に世話をしている人の有無については、「現在いる」</a:t>
            </a:r>
            <a:r>
              <a:rPr lang="en-US" altLang="ja-JP" sz="1400" dirty="0">
                <a:latin typeface="BIZ UDPゴシック" panose="020B0400000000000000" pitchFamily="50" charset="-128"/>
                <a:ea typeface="BIZ UDPゴシック" panose="020B0400000000000000" pitchFamily="50" charset="-128"/>
              </a:rPr>
              <a:t>6.2</a:t>
            </a:r>
            <a:r>
              <a:rPr lang="ja-JP" altLang="en-US" sz="1400" dirty="0">
                <a:latin typeface="BIZ UDPゴシック" panose="020B0400000000000000" pitchFamily="50" charset="-128"/>
                <a:ea typeface="BIZ UDPゴシック" panose="020B0400000000000000" pitchFamily="50" charset="-128"/>
              </a:rPr>
              <a:t>％、「現在はいないが、過去にいた」</a:t>
            </a:r>
            <a:r>
              <a:rPr lang="en-US" altLang="ja-JP" sz="1400" dirty="0">
                <a:latin typeface="BIZ UDPゴシック" panose="020B0400000000000000" pitchFamily="50" charset="-128"/>
                <a:ea typeface="BIZ UDPゴシック" panose="020B0400000000000000" pitchFamily="50" charset="-128"/>
              </a:rPr>
              <a:t>4.0</a:t>
            </a:r>
            <a:r>
              <a:rPr lang="ja-JP" altLang="en-US" sz="1400" dirty="0">
                <a:latin typeface="BIZ UDPゴシック" panose="020B0400000000000000" pitchFamily="50" charset="-128"/>
                <a:ea typeface="BIZ UDPゴシック" panose="020B0400000000000000" pitchFamily="50" charset="-128"/>
              </a:rPr>
              <a:t>％となっており、他世代（小学生、中学生及び高校生）と同様、ケアラーが存在している。</a:t>
            </a:r>
          </a:p>
        </p:txBody>
      </p:sp>
      <p:pic>
        <p:nvPicPr>
          <p:cNvPr id="5" name="図 4">
            <a:extLst>
              <a:ext uri="{FF2B5EF4-FFF2-40B4-BE49-F238E27FC236}">
                <a16:creationId xmlns:a16="http://schemas.microsoft.com/office/drawing/2014/main" id="{4F4D9CC5-B1D0-443E-81C7-105DD5F1412F}"/>
              </a:ext>
            </a:extLst>
          </p:cNvPr>
          <p:cNvPicPr>
            <a:picLocks noChangeAspect="1"/>
          </p:cNvPicPr>
          <p:nvPr/>
        </p:nvPicPr>
        <p:blipFill>
          <a:blip r:embed="rId2"/>
          <a:stretch>
            <a:fillRect/>
          </a:stretch>
        </p:blipFill>
        <p:spPr>
          <a:xfrm>
            <a:off x="7360802" y="2368453"/>
            <a:ext cx="4320000" cy="2882144"/>
          </a:xfrm>
          <a:prstGeom prst="rect">
            <a:avLst/>
          </a:prstGeom>
        </p:spPr>
      </p:pic>
      <p:sp>
        <p:nvSpPr>
          <p:cNvPr id="6" name="テキスト ボックス 5">
            <a:extLst>
              <a:ext uri="{FF2B5EF4-FFF2-40B4-BE49-F238E27FC236}">
                <a16:creationId xmlns:a16="http://schemas.microsoft.com/office/drawing/2014/main" id="{A12FBCA7-93C9-4ECC-91EF-41FE00B16829}"/>
              </a:ext>
            </a:extLst>
          </p:cNvPr>
          <p:cNvSpPr txBox="1"/>
          <p:nvPr/>
        </p:nvSpPr>
        <p:spPr>
          <a:xfrm>
            <a:off x="7533095" y="5484421"/>
            <a:ext cx="4147707" cy="461665"/>
          </a:xfrm>
          <a:prstGeom prst="rect">
            <a:avLst/>
          </a:prstGeom>
          <a:noFill/>
        </p:spPr>
        <p:txBody>
          <a:bodyPr wrap="square">
            <a:spAutoFit/>
          </a:bodyPr>
          <a:lstStyle/>
          <a:p>
            <a:r>
              <a:rPr lang="ja-JP" altLang="en-US" sz="800" dirty="0">
                <a:latin typeface="BIZ UDPゴシック" panose="020B0400000000000000" pitchFamily="50" charset="-128"/>
                <a:ea typeface="BIZ UDPゴシック" panose="020B0400000000000000" pitchFamily="50" charset="-128"/>
              </a:rPr>
              <a:t>出典：令和 </a:t>
            </a:r>
            <a:r>
              <a:rPr lang="en-US" altLang="ja-JP" sz="800" dirty="0">
                <a:latin typeface="BIZ UDPゴシック" panose="020B0400000000000000" pitchFamily="50" charset="-128"/>
                <a:ea typeface="BIZ UDPゴシック" panose="020B0400000000000000" pitchFamily="50" charset="-128"/>
              </a:rPr>
              <a:t>3 </a:t>
            </a:r>
            <a:r>
              <a:rPr lang="ja-JP" altLang="en-US" sz="800" dirty="0">
                <a:latin typeface="BIZ UDPゴシック" panose="020B0400000000000000" pitchFamily="50" charset="-128"/>
                <a:ea typeface="BIZ UDPゴシック" panose="020B0400000000000000" pitchFamily="50" charset="-128"/>
              </a:rPr>
              <a:t>年度子ども・子育て支援推進調査研究事業ヤングケアラーの実態に関する調査研究報告書（令和４年３月）　</a:t>
            </a:r>
            <a:r>
              <a:rPr lang="en-US" altLang="ja-JP" sz="800" dirty="0">
                <a:latin typeface="BIZ UDPゴシック" panose="020B0400000000000000" pitchFamily="50" charset="-128"/>
                <a:ea typeface="BIZ UDPゴシック" panose="020B0400000000000000" pitchFamily="50" charset="-128"/>
              </a:rPr>
              <a:t>P137</a:t>
            </a:r>
            <a:endParaRPr lang="ja-JP" altLang="en-US"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株式会社 日本総合研究書</a:t>
            </a:r>
          </a:p>
        </p:txBody>
      </p:sp>
      <p:sp>
        <p:nvSpPr>
          <p:cNvPr id="7" name="テキスト ボックス 6">
            <a:extLst>
              <a:ext uri="{FF2B5EF4-FFF2-40B4-BE49-F238E27FC236}">
                <a16:creationId xmlns:a16="http://schemas.microsoft.com/office/drawing/2014/main" id="{4BB640B6-9450-4510-A498-3CC9018CC822}"/>
              </a:ext>
            </a:extLst>
          </p:cNvPr>
          <p:cNvSpPr txBox="1"/>
          <p:nvPr/>
        </p:nvSpPr>
        <p:spPr>
          <a:xfrm>
            <a:off x="721120" y="2466449"/>
            <a:ext cx="6309459" cy="3180679"/>
          </a:xfrm>
          <a:prstGeom prst="rect">
            <a:avLst/>
          </a:prstGeom>
          <a:noFill/>
        </p:spPr>
        <p:txBody>
          <a:bodyPr wrap="square">
            <a:spAutoFit/>
          </a:bodyPr>
          <a:lstStyle/>
          <a:p>
            <a:pPr>
              <a:lnSpc>
                <a:spcPct val="120000"/>
              </a:lnSpc>
            </a:pPr>
            <a:r>
              <a:rPr lang="ja-JP" altLang="en-US" sz="1400" dirty="0">
                <a:latin typeface="BIZ UDPゴシック" panose="020B0400000000000000" pitchFamily="50" charset="-128"/>
                <a:ea typeface="BIZ UDPゴシック" panose="020B0400000000000000" pitchFamily="50" charset="-128"/>
              </a:rPr>
              <a:t>●自治体、支援団体へのインタビューから</a:t>
            </a:r>
            <a:endParaRPr lang="en-US" altLang="ja-JP" sz="1400" dirty="0">
              <a:latin typeface="BIZ UDPゴシック" panose="020B0400000000000000" pitchFamily="50" charset="-128"/>
              <a:ea typeface="BIZ UDPゴシック" panose="020B0400000000000000" pitchFamily="50" charset="-128"/>
            </a:endParaRPr>
          </a:p>
          <a:p>
            <a:pPr>
              <a:lnSpc>
                <a:spcPct val="120000"/>
              </a:lnSpc>
            </a:pPr>
            <a:r>
              <a:rPr lang="ja-JP" altLang="en-US" sz="1400" dirty="0">
                <a:latin typeface="BIZ UDPゴシック" panose="020B0400000000000000" pitchFamily="50" charset="-128"/>
                <a:ea typeface="BIZ UDPゴシック" panose="020B0400000000000000" pitchFamily="50" charset="-128"/>
              </a:rPr>
              <a:t>「ヤングケアラー支援は中長期的な視点を持つ必要があり、</a:t>
            </a:r>
            <a:r>
              <a:rPr lang="en-US" altLang="ja-JP" sz="1400" u="sng" dirty="0">
                <a:latin typeface="BIZ UDPゴシック" panose="020B0400000000000000" pitchFamily="50" charset="-128"/>
                <a:ea typeface="BIZ UDPゴシック" panose="020B0400000000000000" pitchFamily="50" charset="-128"/>
              </a:rPr>
              <a:t>18</a:t>
            </a:r>
            <a:r>
              <a:rPr lang="ja-JP" altLang="en-US" sz="1400" u="sng" dirty="0">
                <a:latin typeface="BIZ UDPゴシック" panose="020B0400000000000000" pitchFamily="50" charset="-128"/>
                <a:ea typeface="BIZ UDPゴシック" panose="020B0400000000000000" pitchFamily="50" charset="-128"/>
              </a:rPr>
              <a:t>歳を超えたからといって「ケアラーの状態は </a:t>
            </a:r>
            <a:r>
              <a:rPr lang="en-US" altLang="ja-JP" sz="1400" u="sng" dirty="0">
                <a:latin typeface="BIZ UDPゴシック" panose="020B0400000000000000" pitchFamily="50" charset="-128"/>
                <a:ea typeface="BIZ UDPゴシック" panose="020B0400000000000000" pitchFamily="50" charset="-128"/>
              </a:rPr>
              <a:t>18 </a:t>
            </a:r>
            <a:r>
              <a:rPr lang="ja-JP" altLang="en-US" sz="1400" u="sng" dirty="0">
                <a:latin typeface="BIZ UDPゴシック" panose="020B0400000000000000" pitchFamily="50" charset="-128"/>
                <a:ea typeface="BIZ UDPゴシック" panose="020B0400000000000000" pitchFamily="50" charset="-128"/>
              </a:rPr>
              <a:t>歳で終わるものではない」</a:t>
            </a:r>
            <a:r>
              <a:rPr lang="ja-JP" altLang="en-US" sz="1400" dirty="0">
                <a:latin typeface="BIZ UDPゴシック" panose="020B0400000000000000" pitchFamily="50" charset="-128"/>
                <a:ea typeface="BIZ UDPゴシック" panose="020B0400000000000000" pitchFamily="50" charset="-128"/>
              </a:rPr>
              <a:t>（</a:t>
            </a:r>
            <a:r>
              <a:rPr lang="ja-JP" altLang="en-US" sz="1400">
                <a:latin typeface="BIZ UDPゴシック" panose="020B0400000000000000" pitchFamily="50" charset="-128"/>
                <a:ea typeface="BIZ UDPゴシック" panose="020B0400000000000000" pitchFamily="50" charset="-128"/>
              </a:rPr>
              <a:t>自治体インタビュー</a:t>
            </a:r>
            <a:r>
              <a:rPr lang="ja-JP" altLang="en-US" sz="1400" dirty="0">
                <a:latin typeface="BIZ UDPゴシック" panose="020B0400000000000000" pitchFamily="50" charset="-128"/>
                <a:ea typeface="BIZ UDPゴシック" panose="020B0400000000000000" pitchFamily="50" charset="-128"/>
              </a:rPr>
              <a:t>）。この点、若者支援の充実の必要性について、支援団体インタビューでは、次のような声が聞かれた。「</a:t>
            </a:r>
            <a:r>
              <a:rPr lang="en-US" altLang="ja-JP" sz="1400" dirty="0">
                <a:latin typeface="BIZ UDPゴシック" panose="020B0400000000000000" pitchFamily="50" charset="-128"/>
                <a:ea typeface="BIZ UDPゴシック" panose="020B0400000000000000" pitchFamily="50" charset="-128"/>
              </a:rPr>
              <a:t>18 </a:t>
            </a:r>
            <a:r>
              <a:rPr lang="ja-JP" altLang="en-US" sz="1400" dirty="0">
                <a:latin typeface="BIZ UDPゴシック" panose="020B0400000000000000" pitchFamily="50" charset="-128"/>
                <a:ea typeface="BIZ UDPゴシック" panose="020B0400000000000000" pitchFamily="50" charset="-128"/>
              </a:rPr>
              <a:t>歳を超え、要保護児童対策地域協議会の枠組みから外れた若者世代は支援先につながることが難しい。そのため、医療や福祉に限らず、企業等の民間とも連携する必要があると思っている（就労に課題を抱えることも多いため）。</a:t>
            </a:r>
            <a:r>
              <a:rPr lang="ja-JP" altLang="en-US" sz="1400" u="sng" dirty="0">
                <a:latin typeface="BIZ UDPゴシック" panose="020B0400000000000000" pitchFamily="50" charset="-128"/>
                <a:ea typeface="BIZ UDPゴシック" panose="020B0400000000000000" pitchFamily="50" charset="-128"/>
              </a:rPr>
              <a:t>若者世代のヤングケアラーを支援する団体は少ないため、この世代は孤立・孤独を経験することが極めて多い。</a:t>
            </a:r>
          </a:p>
          <a:p>
            <a:pPr>
              <a:lnSpc>
                <a:spcPct val="120000"/>
              </a:lnSpc>
            </a:pPr>
            <a:r>
              <a:rPr lang="ja-JP" altLang="en-US" sz="1400" u="sng" dirty="0">
                <a:latin typeface="BIZ UDPゴシック" panose="020B0400000000000000" pitchFamily="50" charset="-128"/>
                <a:ea typeface="BIZ UDPゴシック" panose="020B0400000000000000" pitchFamily="50" charset="-128"/>
              </a:rPr>
              <a:t>こども世代は学校があるが、若者世代はここに行けばつながれる、という場所がない</a:t>
            </a:r>
            <a:r>
              <a:rPr lang="ja-JP" altLang="en-US" sz="1400" dirty="0">
                <a:latin typeface="BIZ UDPゴシック" panose="020B0400000000000000" pitchFamily="50" charset="-128"/>
                <a:ea typeface="BIZ UDPゴシック" panose="020B0400000000000000" pitchFamily="50" charset="-128"/>
              </a:rPr>
              <a:t>ので若者世代のヤングケアラーは出会い方や支え方が難しい。」</a:t>
            </a:r>
          </a:p>
        </p:txBody>
      </p:sp>
      <p:sp>
        <p:nvSpPr>
          <p:cNvPr id="8" name="テキスト ボックス 7">
            <a:extLst>
              <a:ext uri="{FF2B5EF4-FFF2-40B4-BE49-F238E27FC236}">
                <a16:creationId xmlns:a16="http://schemas.microsoft.com/office/drawing/2014/main" id="{7026EA04-39F6-4DB4-908A-9B72C2AB585F}"/>
              </a:ext>
            </a:extLst>
          </p:cNvPr>
          <p:cNvSpPr txBox="1"/>
          <p:nvPr/>
        </p:nvSpPr>
        <p:spPr>
          <a:xfrm>
            <a:off x="721120" y="5944467"/>
            <a:ext cx="6400116" cy="553998"/>
          </a:xfrm>
          <a:prstGeom prst="rect">
            <a:avLst/>
          </a:prstGeom>
          <a:noFill/>
        </p:spPr>
        <p:txBody>
          <a:bodyPr wrap="square">
            <a:spAutoFit/>
          </a:bodyPr>
          <a:lstStyle/>
          <a:p>
            <a:r>
              <a:rPr lang="ja-JP" altLang="en-US" sz="1000" dirty="0">
                <a:latin typeface="BIZ UDPゴシック" panose="020B0400000000000000" pitchFamily="50" charset="-128"/>
                <a:ea typeface="BIZ UDPゴシック" panose="020B0400000000000000" pitchFamily="50" charset="-128"/>
              </a:rPr>
              <a:t>出典：令和５年度子ども・子育て支援等推進調査研究事業　ヤングケアラー支援の効果的取組に関する調査研究報告書　</a:t>
            </a:r>
            <a:r>
              <a:rPr lang="en-US" altLang="ja-JP" sz="1000" dirty="0">
                <a:latin typeface="BIZ UDPゴシック" panose="020B0400000000000000" pitchFamily="50" charset="-128"/>
                <a:ea typeface="BIZ UDPゴシック" panose="020B0400000000000000" pitchFamily="50" charset="-128"/>
              </a:rPr>
              <a:t>P137</a:t>
            </a:r>
            <a:endParaRPr lang="ja-JP" altLang="en-US" sz="1000" dirty="0">
              <a:latin typeface="BIZ UDPゴシック" panose="020B0400000000000000" pitchFamily="50" charset="-128"/>
              <a:ea typeface="BIZ UDPゴシック" panose="020B0400000000000000" pitchFamily="50" charset="-128"/>
            </a:endParaRPr>
          </a:p>
          <a:p>
            <a:r>
              <a:rPr lang="ja-JP" altLang="en-US" sz="1000" dirty="0">
                <a:latin typeface="BIZ UDPゴシック" panose="020B0400000000000000" pitchFamily="50" charset="-128"/>
                <a:ea typeface="BIZ UDPゴシック" panose="020B0400000000000000" pitchFamily="50" charset="-128"/>
              </a:rPr>
              <a:t>令和６年（</a:t>
            </a:r>
            <a:r>
              <a:rPr lang="en-US" altLang="ja-JP" sz="1000" dirty="0">
                <a:latin typeface="BIZ UDPゴシック" panose="020B0400000000000000" pitchFamily="50" charset="-128"/>
                <a:ea typeface="BIZ UDPゴシック" panose="020B0400000000000000" pitchFamily="50" charset="-128"/>
              </a:rPr>
              <a:t>2024 </a:t>
            </a:r>
            <a:r>
              <a:rPr lang="ja-JP" altLang="en-US" sz="1000" dirty="0">
                <a:latin typeface="BIZ UDPゴシック" panose="020B0400000000000000" pitchFamily="50" charset="-128"/>
                <a:ea typeface="BIZ UDPゴシック" panose="020B0400000000000000" pitchFamily="50" charset="-128"/>
              </a:rPr>
              <a:t>年）３月　有限責任監査法人トーマツ</a:t>
            </a:r>
          </a:p>
        </p:txBody>
      </p:sp>
      <p:sp>
        <p:nvSpPr>
          <p:cNvPr id="3" name="スライド番号プレースホルダー 2">
            <a:extLst>
              <a:ext uri="{FF2B5EF4-FFF2-40B4-BE49-F238E27FC236}">
                <a16:creationId xmlns:a16="http://schemas.microsoft.com/office/drawing/2014/main" id="{2C886F1B-70AD-47F0-B615-E51E1597F1E0}"/>
              </a:ext>
            </a:extLst>
          </p:cNvPr>
          <p:cNvSpPr>
            <a:spLocks noGrp="1"/>
          </p:cNvSpPr>
          <p:nvPr>
            <p:ph type="sldNum" sz="quarter" idx="12"/>
          </p:nvPr>
        </p:nvSpPr>
        <p:spPr/>
        <p:txBody>
          <a:bodyPr/>
          <a:lstStyle/>
          <a:p>
            <a:fld id="{57AF920D-47DC-4914-A130-523A52889D7B}" type="slidenum">
              <a:rPr lang="ja-JP" altLang="en-US" smtClean="0"/>
              <a:pPr/>
              <a:t>11</a:t>
            </a:fld>
            <a:endParaRPr lang="ja-JP" altLang="en-US"/>
          </a:p>
        </p:txBody>
      </p:sp>
    </p:spTree>
    <p:extLst>
      <p:ext uri="{BB962C8B-B14F-4D97-AF65-F5344CB8AC3E}">
        <p14:creationId xmlns:p14="http://schemas.microsoft.com/office/powerpoint/2010/main" val="239583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テーブル&#10;&#10;自動的に生成された説明">
            <a:extLst>
              <a:ext uri="{FF2B5EF4-FFF2-40B4-BE49-F238E27FC236}">
                <a16:creationId xmlns:a16="http://schemas.microsoft.com/office/drawing/2014/main" id="{8AE06FBF-B56C-4CB5-85C7-88191B1D34AF}"/>
              </a:ext>
            </a:extLst>
          </p:cNvPr>
          <p:cNvPicPr>
            <a:picLocks noChangeAspect="1"/>
          </p:cNvPicPr>
          <p:nvPr/>
        </p:nvPicPr>
        <p:blipFill rotWithShape="1">
          <a:blip r:embed="rId2"/>
          <a:srcRect t="35854"/>
          <a:stretch/>
        </p:blipFill>
        <p:spPr>
          <a:xfrm>
            <a:off x="418759" y="2358086"/>
            <a:ext cx="5703489" cy="3468555"/>
          </a:xfrm>
          <a:prstGeom prst="rect">
            <a:avLst/>
          </a:prstGeom>
        </p:spPr>
      </p:pic>
      <p:sp>
        <p:nvSpPr>
          <p:cNvPr id="3" name="テキスト ボックス 2">
            <a:extLst>
              <a:ext uri="{FF2B5EF4-FFF2-40B4-BE49-F238E27FC236}">
                <a16:creationId xmlns:a16="http://schemas.microsoft.com/office/drawing/2014/main" id="{A8A09FB8-EF85-4E63-9B0E-3E7E9E17FEC8}"/>
              </a:ext>
            </a:extLst>
          </p:cNvPr>
          <p:cNvSpPr txBox="1"/>
          <p:nvPr/>
        </p:nvSpPr>
        <p:spPr>
          <a:xfrm>
            <a:off x="632715" y="1237705"/>
            <a:ext cx="11268000" cy="972382"/>
          </a:xfrm>
          <a:prstGeom prst="rect">
            <a:avLst/>
          </a:prstGeom>
          <a:noFill/>
        </p:spPr>
        <p:txBody>
          <a:bodyPr wrap="square" lIns="91440" tIns="45720" rIns="91440" bIns="45720" rtlCol="0" anchor="t">
            <a:spAutoFit/>
          </a:bodyPr>
          <a:lstStyle/>
          <a:p>
            <a:pPr>
              <a:lnSpc>
                <a:spcPct val="140000"/>
              </a:lnSpc>
            </a:pPr>
            <a:r>
              <a:rPr lang="ja-JP" altLang="en-US" sz="1400" dirty="0">
                <a:latin typeface="BIZ UDPゴシック" panose="020B0400000000000000" pitchFamily="50" charset="-128"/>
                <a:ea typeface="BIZ UDPゴシック" panose="020B0400000000000000" pitchFamily="50" charset="-128"/>
              </a:rPr>
              <a:t>ヤングケアラー</a:t>
            </a:r>
            <a:r>
              <a:rPr lang="ja-JP" altLang="en-US" sz="1100" dirty="0">
                <a:latin typeface="BIZ UDPゴシック" panose="020B0400000000000000" pitchFamily="50" charset="-128"/>
                <a:ea typeface="BIZ UDPゴシック" panose="020B0400000000000000" pitchFamily="50" charset="-128"/>
              </a:rPr>
              <a:t>（小学生、中学生、高校生世代及び若者）</a:t>
            </a:r>
            <a:r>
              <a:rPr lang="ja-JP" altLang="en-US" sz="1400" dirty="0">
                <a:latin typeface="BIZ UDPゴシック" panose="020B0400000000000000" pitchFamily="50" charset="-128"/>
                <a:ea typeface="BIZ UDPゴシック" panose="020B0400000000000000" pitchFamily="50" charset="-128"/>
              </a:rPr>
              <a:t>に利用してよかったと一番に感じる支援と利用してよかったと感じる理由を尋ねたところ、</a:t>
            </a:r>
            <a:endParaRPr lang="en-US" altLang="ja-JP" sz="1400" dirty="0">
              <a:latin typeface="BIZ UDPゴシック" panose="020B0400000000000000" pitchFamily="50" charset="-128"/>
              <a:ea typeface="BIZ UDPゴシック" panose="020B0400000000000000" pitchFamily="50" charset="-128"/>
            </a:endParaRPr>
          </a:p>
          <a:p>
            <a:pPr>
              <a:lnSpc>
                <a:spcPct val="140000"/>
              </a:lnSpc>
            </a:pPr>
            <a:r>
              <a:rPr lang="ja-JP" altLang="en-US" sz="1400" dirty="0">
                <a:latin typeface="BIZ UDPゴシック" panose="020B0400000000000000" pitchFamily="50" charset="-128"/>
                <a:ea typeface="BIZ UDPゴシック" panose="020B0400000000000000" pitchFamily="50" charset="-128"/>
              </a:rPr>
              <a:t>家事能力が相対的に低い小中学生は、家事代行のニーズが高く、中学生以上においては徐々に「相談」の割合が高まる傾向があった。</a:t>
            </a:r>
            <a:endParaRPr lang="en-US" altLang="ja-JP" sz="1400" dirty="0">
              <a:latin typeface="BIZ UDPゴシック" panose="020B0400000000000000" pitchFamily="50" charset="-128"/>
              <a:ea typeface="BIZ UDPゴシック" panose="020B0400000000000000" pitchFamily="50" charset="-128"/>
            </a:endParaRPr>
          </a:p>
          <a:p>
            <a:pPr>
              <a:lnSpc>
                <a:spcPct val="140000"/>
              </a:lnSpc>
            </a:pPr>
            <a:r>
              <a:rPr lang="ja-JP" altLang="en-US" sz="1400" dirty="0">
                <a:latin typeface="BIZ UDPゴシック" panose="020B0400000000000000" pitchFamily="50" charset="-128"/>
                <a:ea typeface="BIZ UDPゴシック" panose="020B0400000000000000" pitchFamily="50" charset="-128"/>
              </a:rPr>
              <a:t>高校生世代、若者は、将来への不安を含む、精神面のサポートのニーズが高い様子がみられた。</a:t>
            </a:r>
            <a:endParaRPr lang="en-US" altLang="ja-JP" sz="1400" dirty="0">
              <a:latin typeface="BIZ UDPゴシック" panose="020B0400000000000000" pitchFamily="50" charset="-128"/>
              <a:ea typeface="BIZ UDPゴシック" panose="020B0400000000000000" pitchFamily="50" charset="-128"/>
            </a:endParaRPr>
          </a:p>
        </p:txBody>
      </p:sp>
      <p:pic>
        <p:nvPicPr>
          <p:cNvPr id="4" name="図 3">
            <a:extLst>
              <a:ext uri="{FF2B5EF4-FFF2-40B4-BE49-F238E27FC236}">
                <a16:creationId xmlns:a16="http://schemas.microsoft.com/office/drawing/2014/main" id="{EB309631-838B-454C-AC08-18FE83E02B22}"/>
              </a:ext>
            </a:extLst>
          </p:cNvPr>
          <p:cNvPicPr>
            <a:picLocks noChangeAspect="1"/>
          </p:cNvPicPr>
          <p:nvPr/>
        </p:nvPicPr>
        <p:blipFill rotWithShape="1">
          <a:blip r:embed="rId3"/>
          <a:srcRect t="1066" b="-1"/>
          <a:stretch/>
        </p:blipFill>
        <p:spPr>
          <a:xfrm>
            <a:off x="6004234" y="2391177"/>
            <a:ext cx="5616000" cy="3544053"/>
          </a:xfrm>
          <a:prstGeom prst="rect">
            <a:avLst/>
          </a:prstGeom>
        </p:spPr>
      </p:pic>
      <p:sp>
        <p:nvSpPr>
          <p:cNvPr id="5" name="テキスト ボックス 4">
            <a:extLst>
              <a:ext uri="{FF2B5EF4-FFF2-40B4-BE49-F238E27FC236}">
                <a16:creationId xmlns:a16="http://schemas.microsoft.com/office/drawing/2014/main" id="{482C8747-93EB-4C65-9905-D47760E26515}"/>
              </a:ext>
            </a:extLst>
          </p:cNvPr>
          <p:cNvSpPr txBox="1"/>
          <p:nvPr/>
        </p:nvSpPr>
        <p:spPr>
          <a:xfrm>
            <a:off x="2362548" y="2292870"/>
            <a:ext cx="3600000" cy="312393"/>
          </a:xfrm>
          <a:prstGeom prst="rect">
            <a:avLst/>
          </a:prstGeom>
          <a:noFill/>
        </p:spPr>
        <p:txBody>
          <a:bodyPr wrap="square" lIns="91440" tIns="45720" rIns="91440" bIns="45720" rtlCol="0" anchor="t">
            <a:spAutoFit/>
          </a:bodyPr>
          <a:lstStyle/>
          <a:p>
            <a:pPr>
              <a:lnSpc>
                <a:spcPct val="140000"/>
              </a:lnSpc>
            </a:pPr>
            <a:r>
              <a:rPr kumimoji="1" lang="ja-JP" altLang="en-US" sz="11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sz="1100" dirty="0">
                <a:latin typeface="メイリオ" panose="020B0604030504040204" pitchFamily="50" charset="-128"/>
                <a:ea typeface="メイリオ" panose="020B0604030504040204" pitchFamily="50" charset="-128"/>
              </a:rPr>
              <a:t>利用してよかったと一番に感じる支援</a:t>
            </a:r>
            <a:endParaRPr lang="en-US" altLang="ja-JP" sz="1100" dirty="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24A35D6C-89F2-4FA7-833F-92C252DB2835}"/>
              </a:ext>
            </a:extLst>
          </p:cNvPr>
          <p:cNvSpPr txBox="1"/>
          <p:nvPr/>
        </p:nvSpPr>
        <p:spPr>
          <a:xfrm>
            <a:off x="8038234" y="2043379"/>
            <a:ext cx="3600000" cy="312393"/>
          </a:xfrm>
          <a:prstGeom prst="rect">
            <a:avLst/>
          </a:prstGeom>
          <a:solidFill>
            <a:schemeClr val="bg1"/>
          </a:solidFill>
        </p:spPr>
        <p:txBody>
          <a:bodyPr wrap="square" lIns="91440" tIns="45720" rIns="91440" bIns="45720" rtlCol="0" anchor="t">
            <a:spAutoFit/>
          </a:bodyPr>
          <a:lstStyle/>
          <a:p>
            <a:pPr>
              <a:lnSpc>
                <a:spcPct val="140000"/>
              </a:lnSpc>
            </a:pPr>
            <a:r>
              <a:rPr kumimoji="1" lang="ja-JP" altLang="en-US" sz="11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sz="1100" dirty="0">
                <a:latin typeface="メイリオ" panose="020B0604030504040204" pitchFamily="50" charset="-128"/>
                <a:ea typeface="メイリオ" panose="020B0604030504040204" pitchFamily="50" charset="-128"/>
              </a:rPr>
              <a:t>利用してよかったと感じる理由</a:t>
            </a:r>
            <a:endParaRPr lang="en-US" altLang="ja-JP" sz="11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E84D0DB2-2A8D-4B6F-A084-1E1EC94B11C6}"/>
              </a:ext>
            </a:extLst>
          </p:cNvPr>
          <p:cNvSpPr txBox="1"/>
          <p:nvPr/>
        </p:nvSpPr>
        <p:spPr>
          <a:xfrm>
            <a:off x="632715" y="5981314"/>
            <a:ext cx="8026660" cy="400110"/>
          </a:xfrm>
          <a:prstGeom prst="rect">
            <a:avLst/>
          </a:prstGeom>
          <a:noFill/>
        </p:spPr>
        <p:txBody>
          <a:bodyPr wrap="square">
            <a:spAutoFit/>
          </a:bodyPr>
          <a:lstStyle/>
          <a:p>
            <a:r>
              <a:rPr lang="ja-JP" altLang="en-US" sz="1000" dirty="0">
                <a:latin typeface="BIZ UDPゴシック" panose="020B0400000000000000" pitchFamily="50" charset="-128"/>
                <a:ea typeface="BIZ UDPゴシック" panose="020B0400000000000000" pitchFamily="50" charset="-128"/>
              </a:rPr>
              <a:t>出典：令和５年度子ども・子育て支援等推進調査研究事業　ヤングケアラー支援の効果的取組に関する調査研究報告書　</a:t>
            </a:r>
            <a:r>
              <a:rPr lang="en-US" altLang="ja-JP" sz="1000" dirty="0">
                <a:latin typeface="BIZ UDPゴシック" panose="020B0400000000000000" pitchFamily="50" charset="-128"/>
                <a:ea typeface="BIZ UDPゴシック" panose="020B0400000000000000" pitchFamily="50" charset="-128"/>
              </a:rPr>
              <a:t>P44</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45</a:t>
            </a:r>
            <a:endParaRPr lang="ja-JP" altLang="en-US" sz="1000" dirty="0">
              <a:latin typeface="BIZ UDPゴシック" panose="020B0400000000000000" pitchFamily="50" charset="-128"/>
              <a:ea typeface="BIZ UDPゴシック" panose="020B0400000000000000" pitchFamily="50" charset="-128"/>
            </a:endParaRPr>
          </a:p>
          <a:p>
            <a:r>
              <a:rPr lang="ja-JP" altLang="en-US" sz="1000" dirty="0">
                <a:latin typeface="BIZ UDPゴシック" panose="020B0400000000000000" pitchFamily="50" charset="-128"/>
                <a:ea typeface="BIZ UDPゴシック" panose="020B0400000000000000" pitchFamily="50" charset="-128"/>
              </a:rPr>
              <a:t>令和６年（</a:t>
            </a:r>
            <a:r>
              <a:rPr lang="en-US" altLang="ja-JP" sz="1000" dirty="0">
                <a:latin typeface="BIZ UDPゴシック" panose="020B0400000000000000" pitchFamily="50" charset="-128"/>
                <a:ea typeface="BIZ UDPゴシック" panose="020B0400000000000000" pitchFamily="50" charset="-128"/>
              </a:rPr>
              <a:t>2024 </a:t>
            </a:r>
            <a:r>
              <a:rPr lang="ja-JP" altLang="en-US" sz="1000" dirty="0">
                <a:latin typeface="BIZ UDPゴシック" panose="020B0400000000000000" pitchFamily="50" charset="-128"/>
                <a:ea typeface="BIZ UDPゴシック" panose="020B0400000000000000" pitchFamily="50" charset="-128"/>
              </a:rPr>
              <a:t>年）３月　有限責任監査法人トーマツ</a:t>
            </a:r>
          </a:p>
        </p:txBody>
      </p:sp>
      <p:sp>
        <p:nvSpPr>
          <p:cNvPr id="7" name="正方形/長方形 6">
            <a:extLst>
              <a:ext uri="{FF2B5EF4-FFF2-40B4-BE49-F238E27FC236}">
                <a16:creationId xmlns:a16="http://schemas.microsoft.com/office/drawing/2014/main" id="{5F4924E1-1879-46F7-8204-EE20D3C4AF97}"/>
              </a:ext>
            </a:extLst>
          </p:cNvPr>
          <p:cNvSpPr/>
          <p:nvPr/>
        </p:nvSpPr>
        <p:spPr>
          <a:xfrm>
            <a:off x="2027391" y="5087370"/>
            <a:ext cx="384028" cy="6135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6B9C3AFF-A767-412C-8060-5042F346CFE4}"/>
              </a:ext>
            </a:extLst>
          </p:cNvPr>
          <p:cNvSpPr/>
          <p:nvPr/>
        </p:nvSpPr>
        <p:spPr>
          <a:xfrm>
            <a:off x="8323475" y="2418184"/>
            <a:ext cx="287999" cy="18586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A7AA8D5E-59A8-43EA-9A21-9929699D9E52}"/>
              </a:ext>
            </a:extLst>
          </p:cNvPr>
          <p:cNvSpPr/>
          <p:nvPr/>
        </p:nvSpPr>
        <p:spPr>
          <a:xfrm>
            <a:off x="8653160" y="2421288"/>
            <a:ext cx="252000" cy="18586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310E5257-F7F2-4B84-8AF8-5CF259375B08}"/>
              </a:ext>
            </a:extLst>
          </p:cNvPr>
          <p:cNvSpPr/>
          <p:nvPr/>
        </p:nvSpPr>
        <p:spPr>
          <a:xfrm>
            <a:off x="9281421" y="2415064"/>
            <a:ext cx="288000" cy="18586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C909DDC9-0EAE-47A8-A04C-F1D40BB166F2}"/>
              </a:ext>
            </a:extLst>
          </p:cNvPr>
          <p:cNvSpPr/>
          <p:nvPr/>
        </p:nvSpPr>
        <p:spPr>
          <a:xfrm>
            <a:off x="2032428" y="2670479"/>
            <a:ext cx="384028" cy="155223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01BC84A5-B849-4E21-8FB2-84D6D5B9239D}"/>
              </a:ext>
            </a:extLst>
          </p:cNvPr>
          <p:cNvSpPr/>
          <p:nvPr/>
        </p:nvSpPr>
        <p:spPr>
          <a:xfrm>
            <a:off x="8269132" y="5133475"/>
            <a:ext cx="345479" cy="52136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E57DE791-6024-4552-864B-45C1B0C677DA}"/>
              </a:ext>
            </a:extLst>
          </p:cNvPr>
          <p:cNvSpPr/>
          <p:nvPr/>
        </p:nvSpPr>
        <p:spPr>
          <a:xfrm>
            <a:off x="8638909" y="5133474"/>
            <a:ext cx="298740" cy="52136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38B1E7E4-0D4E-48C7-9282-E5F528256C24}"/>
              </a:ext>
            </a:extLst>
          </p:cNvPr>
          <p:cNvSpPr/>
          <p:nvPr/>
        </p:nvSpPr>
        <p:spPr>
          <a:xfrm>
            <a:off x="9252681" y="5133475"/>
            <a:ext cx="345479" cy="52136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タイトル 10">
            <a:extLst>
              <a:ext uri="{FF2B5EF4-FFF2-40B4-BE49-F238E27FC236}">
                <a16:creationId xmlns:a16="http://schemas.microsoft.com/office/drawing/2014/main" id="{E6A0A91F-A427-CE37-BB81-0095962A3110}"/>
              </a:ext>
            </a:extLst>
          </p:cNvPr>
          <p:cNvSpPr>
            <a:spLocks noGrp="1"/>
          </p:cNvSpPr>
          <p:nvPr>
            <p:ph type="title"/>
          </p:nvPr>
        </p:nvSpPr>
        <p:spPr/>
        <p:txBody>
          <a:bodyPr/>
          <a:lstStyle/>
          <a:p>
            <a:r>
              <a:rPr lang="ja-JP" altLang="en-US"/>
              <a:t>ヤングケアラーに必要な支援</a:t>
            </a:r>
          </a:p>
        </p:txBody>
      </p:sp>
      <p:sp>
        <p:nvSpPr>
          <p:cNvPr id="8" name="スライド番号プレースホルダー 7">
            <a:extLst>
              <a:ext uri="{FF2B5EF4-FFF2-40B4-BE49-F238E27FC236}">
                <a16:creationId xmlns:a16="http://schemas.microsoft.com/office/drawing/2014/main" id="{EA7CA6F4-26E5-4007-857A-12BA90B7B353}"/>
              </a:ext>
            </a:extLst>
          </p:cNvPr>
          <p:cNvSpPr>
            <a:spLocks noGrp="1"/>
          </p:cNvSpPr>
          <p:nvPr>
            <p:ph type="sldNum" sz="quarter" idx="12"/>
          </p:nvPr>
        </p:nvSpPr>
        <p:spPr/>
        <p:txBody>
          <a:bodyPr/>
          <a:lstStyle/>
          <a:p>
            <a:fld id="{57AF920D-47DC-4914-A130-523A52889D7B}" type="slidenum">
              <a:rPr lang="ja-JP" altLang="en-US" smtClean="0"/>
              <a:pPr/>
              <a:t>12</a:t>
            </a:fld>
            <a:endParaRPr lang="ja-JP" altLang="en-US"/>
          </a:p>
        </p:txBody>
      </p:sp>
      <p:sp>
        <p:nvSpPr>
          <p:cNvPr id="19" name="円/楕円 18">
            <a:extLst>
              <a:ext uri="{FF2B5EF4-FFF2-40B4-BE49-F238E27FC236}">
                <a16:creationId xmlns:a16="http://schemas.microsoft.com/office/drawing/2014/main" id="{F7D4CA0E-20AB-8CC9-2676-9373EB5DD6EF}"/>
              </a:ext>
            </a:extLst>
          </p:cNvPr>
          <p:cNvSpPr/>
          <p:nvPr/>
        </p:nvSpPr>
        <p:spPr>
          <a:xfrm>
            <a:off x="7070651" y="2355772"/>
            <a:ext cx="159956" cy="13468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919108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lang="ja-JP" altLang="en-US" dirty="0"/>
              <a:t>ケアが終わった後の気持ち</a:t>
            </a:r>
            <a:endParaRPr kumimoji="1" lang="ja-JP" altLang="en-US" dirty="0"/>
          </a:p>
        </p:txBody>
      </p:sp>
      <p:sp>
        <p:nvSpPr>
          <p:cNvPr id="4" name="スライド番号プレースホルダー 3">
            <a:extLst>
              <a:ext uri="{FF2B5EF4-FFF2-40B4-BE49-F238E27FC236}">
                <a16:creationId xmlns:a16="http://schemas.microsoft.com/office/drawing/2014/main" id="{381EEC0E-253F-4E47-867B-C7364F99A352}"/>
              </a:ext>
            </a:extLst>
          </p:cNvPr>
          <p:cNvSpPr>
            <a:spLocks noGrp="1"/>
          </p:cNvSpPr>
          <p:nvPr>
            <p:ph type="sldNum" sz="quarter" idx="12"/>
          </p:nvPr>
        </p:nvSpPr>
        <p:spPr/>
        <p:txBody>
          <a:bodyPr/>
          <a:lstStyle/>
          <a:p>
            <a:fld id="{57AF920D-47DC-4914-A130-523A52889D7B}" type="slidenum">
              <a:rPr kumimoji="1" lang="ja-JP" altLang="en-US" smtClean="0"/>
              <a:t>13</a:t>
            </a:fld>
            <a:endParaRPr kumimoji="1" lang="ja-JP" altLang="en-US" dirty="0"/>
          </a:p>
        </p:txBody>
      </p:sp>
      <p:sp>
        <p:nvSpPr>
          <p:cNvPr id="15" name="テキスト ボックス 14">
            <a:extLst>
              <a:ext uri="{FF2B5EF4-FFF2-40B4-BE49-F238E27FC236}">
                <a16:creationId xmlns:a16="http://schemas.microsoft.com/office/drawing/2014/main" id="{AD9575EE-598D-9317-581A-DE9E3E5DFE9E}"/>
              </a:ext>
            </a:extLst>
          </p:cNvPr>
          <p:cNvSpPr txBox="1"/>
          <p:nvPr/>
        </p:nvSpPr>
        <p:spPr>
          <a:xfrm>
            <a:off x="2502570" y="6273998"/>
            <a:ext cx="9373836"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出典：</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大阪府ホームページ　</a:t>
            </a:r>
            <a:r>
              <a:rPr lang="ja-JP" altLang="en-US" sz="1000" dirty="0">
                <a:solidFill>
                  <a:prstClr val="black"/>
                </a:solidFill>
                <a:latin typeface="メイリオ" panose="020B0604030504040204" pitchFamily="50" charset="-128"/>
                <a:ea typeface="メイリオ" panose="020B0604030504040204" pitchFamily="50" charset="-128"/>
              </a:rPr>
              <a:t>「ヤングケアラー支援のために」（令和</a:t>
            </a:r>
            <a:r>
              <a:rPr lang="en-US" altLang="ja-JP" sz="1000" dirty="0">
                <a:solidFill>
                  <a:prstClr val="black"/>
                </a:solidFill>
                <a:latin typeface="メイリオ" panose="020B0604030504040204" pitchFamily="50" charset="-128"/>
                <a:ea typeface="メイリオ" panose="020B0604030504040204" pitchFamily="50" charset="-128"/>
              </a:rPr>
              <a:t>6</a:t>
            </a:r>
            <a:r>
              <a:rPr lang="ja-JP" altLang="en-US" sz="1000" dirty="0">
                <a:solidFill>
                  <a:prstClr val="black"/>
                </a:solidFill>
                <a:latin typeface="メイリオ" panose="020B0604030504040204" pitchFamily="50" charset="-128"/>
                <a:ea typeface="メイリオ" panose="020B0604030504040204" pitchFamily="50" charset="-128"/>
              </a:rPr>
              <a:t>年</a:t>
            </a:r>
            <a:r>
              <a:rPr lang="en-US" altLang="ja-JP" sz="1000" dirty="0">
                <a:solidFill>
                  <a:prstClr val="black"/>
                </a:solidFill>
                <a:latin typeface="メイリオ" panose="020B0604030504040204" pitchFamily="50" charset="-128"/>
                <a:ea typeface="メイリオ" panose="020B0604030504040204" pitchFamily="50" charset="-128"/>
              </a:rPr>
              <a:t>9</a:t>
            </a:r>
            <a:r>
              <a:rPr lang="ja-JP" altLang="en-US" sz="1000" dirty="0">
                <a:solidFill>
                  <a:prstClr val="black"/>
                </a:solidFill>
                <a:latin typeface="メイリオ" panose="020B0604030504040204" pitchFamily="50" charset="-128"/>
                <a:ea typeface="メイリオ" panose="020B0604030504040204" pitchFamily="50" charset="-128"/>
              </a:rPr>
              <a:t>月改定版）</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hlinkClick r:id="rId4"/>
              </a:rPr>
              <a:t>https://www.pref.osaka.lg.jp/kotogakko/seishi/r03ycchousa.html</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 </a:t>
            </a:r>
            <a:endPar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93972418-63AB-4FAD-A66F-39730403E4A8}"/>
              </a:ext>
            </a:extLst>
          </p:cNvPr>
          <p:cNvSpPr txBox="1"/>
          <p:nvPr/>
        </p:nvSpPr>
        <p:spPr>
          <a:xfrm>
            <a:off x="618066" y="1391319"/>
            <a:ext cx="11162416" cy="1615827"/>
          </a:xfrm>
          <a:prstGeom prst="rect">
            <a:avLst/>
          </a:prstGeom>
          <a:noFill/>
        </p:spPr>
        <p:txBody>
          <a:bodyPr wrap="square" lIns="91440" tIns="45720" rIns="91440" bIns="45720" rtlCol="0" anchor="t">
            <a:spAutoFit/>
          </a:bodyPr>
          <a:lstStyle/>
          <a:p>
            <a:pPr>
              <a:lnSpc>
                <a:spcPct val="140000"/>
              </a:lnSpc>
            </a:pPr>
            <a:r>
              <a:rPr kumimoji="1" lang="ja-JP" altLang="en-US" sz="18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dirty="0">
                <a:latin typeface="メイリオ" panose="020B0604030504040204" pitchFamily="50" charset="-128"/>
                <a:ea typeface="メイリオ" panose="020B0604030504040204" pitchFamily="50" charset="-128"/>
              </a:rPr>
              <a:t>ケア当事者たちの語り</a:t>
            </a:r>
            <a:endParaRPr lang="en-US" altLang="ja-JP" dirty="0">
              <a:latin typeface="メイリオ" panose="020B0604030504040204" pitchFamily="50" charset="-128"/>
              <a:ea typeface="メイリオ" panose="020B0604030504040204" pitchFamily="50" charset="-128"/>
            </a:endParaRPr>
          </a:p>
          <a:p>
            <a:pPr>
              <a:lnSpc>
                <a:spcPct val="140000"/>
              </a:lnSpc>
            </a:pPr>
            <a:r>
              <a:rPr lang="ja-JP" altLang="en-US" dirty="0">
                <a:latin typeface="メイリオ" panose="020B0604030504040204" pitchFamily="50" charset="-128"/>
                <a:ea typeface="メイリオ" panose="020B0604030504040204" pitchFamily="50" charset="-128"/>
              </a:rPr>
              <a:t>　　空っぽになった感じだった。やりたいことが分からず、何をして良いか分からなかった</a:t>
            </a:r>
            <a:endParaRPr lang="en-US" altLang="ja-JP" dirty="0">
              <a:latin typeface="メイリオ" panose="020B0604030504040204" pitchFamily="50" charset="-128"/>
              <a:ea typeface="メイリオ" panose="020B0604030504040204" pitchFamily="50" charset="-128"/>
            </a:endParaRPr>
          </a:p>
          <a:p>
            <a:pPr>
              <a:lnSpc>
                <a:spcPct val="140000"/>
              </a:lnSpc>
            </a:pPr>
            <a:r>
              <a:rPr lang="ja-JP" altLang="en-US" dirty="0">
                <a:latin typeface="メイリオ" panose="020B0604030504040204" pitchFamily="50" charset="-128"/>
                <a:ea typeface="メイリオ" panose="020B0604030504040204" pitchFamily="50" charset="-128"/>
              </a:rPr>
              <a:t>　　自分だけが生き残ってしまい申し訳ないと思った</a:t>
            </a:r>
            <a:endParaRPr lang="en-US" altLang="ja-JP" dirty="0">
              <a:latin typeface="メイリオ" panose="020B0604030504040204" pitchFamily="50" charset="-128"/>
              <a:ea typeface="メイリオ" panose="020B0604030504040204" pitchFamily="50" charset="-128"/>
            </a:endParaRPr>
          </a:p>
          <a:p>
            <a:pPr>
              <a:lnSpc>
                <a:spcPct val="140000"/>
              </a:lnSpc>
            </a:pPr>
            <a:r>
              <a:rPr lang="ja-JP" altLang="en-US" dirty="0">
                <a:latin typeface="メイリオ" panose="020B0604030504040204" pitchFamily="50" charset="-128"/>
                <a:ea typeface="メイリオ" panose="020B0604030504040204" pitchFamily="50" charset="-128"/>
              </a:rPr>
              <a:t>　　何年続くかわからない介護をすることによって、将来的にどんなリスクがあるか理解すればよかった</a:t>
            </a:r>
            <a:endParaRPr lang="en-US" altLang="ja-JP" dirty="0">
              <a:latin typeface="メイリオ" panose="020B0604030504040204" pitchFamily="50" charset="-128"/>
              <a:ea typeface="メイリオ" panose="020B0604030504040204" pitchFamily="50" charset="-128"/>
            </a:endParaRPr>
          </a:p>
        </p:txBody>
      </p:sp>
      <p:sp>
        <p:nvSpPr>
          <p:cNvPr id="19" name="テキスト ボックス 18">
            <a:extLst>
              <a:ext uri="{FF2B5EF4-FFF2-40B4-BE49-F238E27FC236}">
                <a16:creationId xmlns:a16="http://schemas.microsoft.com/office/drawing/2014/main" id="{AF248BC9-E478-44D7-A3B8-7EC6CC67F60D}"/>
              </a:ext>
            </a:extLst>
          </p:cNvPr>
          <p:cNvSpPr txBox="1"/>
          <p:nvPr/>
        </p:nvSpPr>
        <p:spPr>
          <a:xfrm>
            <a:off x="2635099" y="3041931"/>
            <a:ext cx="9074727" cy="246221"/>
          </a:xfrm>
          <a:prstGeom prst="rect">
            <a:avLst/>
          </a:prstGeom>
          <a:noFill/>
        </p:spPr>
        <p:txBody>
          <a:bodyPr wrap="square" rtlCol="0">
            <a:spAutoFit/>
          </a:bodyPr>
          <a:lstStyle/>
          <a:p>
            <a:pPr algn="r"/>
            <a:r>
              <a:rPr lang="en-US" altLang="ja-JP" sz="1000" dirty="0">
                <a:latin typeface="メイリオ" panose="020B0604030504040204" pitchFamily="50" charset="-128"/>
                <a:ea typeface="メイリオ" panose="020B0604030504040204" pitchFamily="50" charset="-128"/>
              </a:rPr>
              <a:t>H31.3 </a:t>
            </a:r>
            <a:r>
              <a:rPr lang="ja-JP" altLang="en-US" sz="1000">
                <a:latin typeface="メイリオ" panose="020B0604030504040204" pitchFamily="50" charset="-128"/>
                <a:ea typeface="メイリオ" panose="020B0604030504040204" pitchFamily="50" charset="-128"/>
              </a:rPr>
              <a:t>ヤングケアラーの実態に関する調査研究報告書</a:t>
            </a:r>
            <a:r>
              <a:rPr lang="en-US" altLang="ja-JP" sz="1000" dirty="0">
                <a:latin typeface="メイリオ" panose="020B0604030504040204" pitchFamily="50" charset="-128"/>
                <a:ea typeface="メイリオ" panose="020B0604030504040204" pitchFamily="50" charset="-128"/>
              </a:rPr>
              <a:t> </a:t>
            </a:r>
            <a:r>
              <a:rPr lang="ja-JP" altLang="en-US" sz="1000">
                <a:latin typeface="メイリオ" panose="020B0604030504040204" pitchFamily="50" charset="-128"/>
                <a:ea typeface="メイリオ" panose="020B0604030504040204" pitchFamily="50" charset="-128"/>
              </a:rPr>
              <a:t>三菱</a:t>
            </a:r>
            <a:r>
              <a:rPr lang="en-US" altLang="ja-JP" sz="1000" dirty="0">
                <a:latin typeface="メイリオ" panose="020B0604030504040204" pitchFamily="50" charset="-128"/>
                <a:ea typeface="メイリオ" panose="020B0604030504040204" pitchFamily="50" charset="-128"/>
              </a:rPr>
              <a:t>UFJ</a:t>
            </a:r>
            <a:r>
              <a:rPr lang="ja-JP" altLang="en-US" sz="1000">
                <a:latin typeface="メイリオ" panose="020B0604030504040204" pitchFamily="50" charset="-128"/>
                <a:ea typeface="メイリオ" panose="020B0604030504040204" pitchFamily="50" charset="-128"/>
              </a:rPr>
              <a:t>リサーチ＆コンサルティング</a:t>
            </a:r>
            <a:r>
              <a:rPr lang="en-US" altLang="ja-JP" sz="1000" dirty="0">
                <a:latin typeface="メイリオ" panose="020B0604030504040204" pitchFamily="50" charset="-128"/>
                <a:ea typeface="メイリオ" panose="020B0604030504040204" pitchFamily="50" charset="-128"/>
              </a:rPr>
              <a:t> P55</a:t>
            </a:r>
          </a:p>
        </p:txBody>
      </p:sp>
      <p:sp>
        <p:nvSpPr>
          <p:cNvPr id="20" name="テキスト ボックス 19">
            <a:extLst>
              <a:ext uri="{FF2B5EF4-FFF2-40B4-BE49-F238E27FC236}">
                <a16:creationId xmlns:a16="http://schemas.microsoft.com/office/drawing/2014/main" id="{0DE2484A-1C19-424C-9DE8-0248BC8A4E0B}"/>
              </a:ext>
            </a:extLst>
          </p:cNvPr>
          <p:cNvSpPr txBox="1"/>
          <p:nvPr/>
        </p:nvSpPr>
        <p:spPr>
          <a:xfrm>
            <a:off x="618067" y="4187792"/>
            <a:ext cx="11162416" cy="1615827"/>
          </a:xfrm>
          <a:prstGeom prst="rect">
            <a:avLst/>
          </a:prstGeom>
          <a:noFill/>
        </p:spPr>
        <p:txBody>
          <a:bodyPr wrap="square" lIns="91440" tIns="45720" rIns="91440" bIns="45720" rtlCol="0" anchor="t">
            <a:spAutoFit/>
          </a:bodyPr>
          <a:lstStyle/>
          <a:p>
            <a:pPr>
              <a:lnSpc>
                <a:spcPct val="140000"/>
              </a:lnSpc>
            </a:pPr>
            <a:r>
              <a:rPr kumimoji="1" lang="ja-JP" altLang="en-US" sz="18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dirty="0">
                <a:latin typeface="メイリオ" panose="020B0604030504040204" pitchFamily="50" charset="-128"/>
                <a:ea typeface="メイリオ" panose="020B0604030504040204" pitchFamily="50" charset="-128"/>
              </a:rPr>
              <a:t>思春期にヤングケアラーの状態が長く続くと、精神的な不調を抱えやすくなる</a:t>
            </a:r>
            <a:endParaRPr lang="en-US" altLang="ja-JP" dirty="0">
              <a:latin typeface="メイリオ" panose="020B0604030504040204" pitchFamily="50" charset="-128"/>
              <a:ea typeface="メイリオ" panose="020B0604030504040204" pitchFamily="50" charset="-128"/>
            </a:endParaRPr>
          </a:p>
          <a:p>
            <a:pPr>
              <a:lnSpc>
                <a:spcPct val="140000"/>
              </a:lnSpc>
            </a:pPr>
            <a:r>
              <a:rPr lang="ja-JP" altLang="en-US" dirty="0">
                <a:latin typeface="メイリオ" panose="020B0604030504040204" pitchFamily="50" charset="-128"/>
                <a:ea typeface="メイリオ" panose="020B0604030504040204" pitchFamily="50" charset="-128"/>
              </a:rPr>
              <a:t>　　ケアをしていない若者に比べて、精神的な不調を抱えやすい</a:t>
            </a:r>
            <a:endParaRPr lang="en-US" altLang="ja-JP" dirty="0">
              <a:latin typeface="メイリオ" panose="020B0604030504040204" pitchFamily="50" charset="-128"/>
              <a:ea typeface="メイリオ" panose="020B0604030504040204" pitchFamily="50" charset="-128"/>
            </a:endParaRPr>
          </a:p>
          <a:p>
            <a:pPr>
              <a:lnSpc>
                <a:spcPct val="140000"/>
              </a:lnSpc>
            </a:pPr>
            <a:r>
              <a:rPr lang="ja-JP" altLang="en-US" dirty="0">
                <a:latin typeface="メイリオ" panose="020B0604030504040204" pitchFamily="50" charset="-128"/>
                <a:ea typeface="メイリオ" panose="020B0604030504040204" pitchFamily="50" charset="-128"/>
              </a:rPr>
              <a:t>　　特に１４歳から１６歳の間でヤングケアラー状態が継続していると、</a:t>
            </a:r>
            <a:endParaRPr lang="en-US" altLang="ja-JP" dirty="0">
              <a:latin typeface="メイリオ" panose="020B0604030504040204" pitchFamily="50" charset="-128"/>
              <a:ea typeface="メイリオ" panose="020B0604030504040204" pitchFamily="50" charset="-128"/>
            </a:endParaRPr>
          </a:p>
          <a:p>
            <a:pPr>
              <a:lnSpc>
                <a:spcPct val="140000"/>
              </a:lnSpc>
            </a:pPr>
            <a:r>
              <a:rPr lang="ja-JP" altLang="en-US" dirty="0">
                <a:latin typeface="メイリオ" panose="020B0604030504040204" pitchFamily="50" charset="-128"/>
                <a:ea typeface="メイリオ" panose="020B0604030504040204" pitchFamily="50" charset="-128"/>
              </a:rPr>
              <a:t>　　自傷行為や希死念慮をもつリスクが高まる</a:t>
            </a:r>
            <a:endParaRPr lang="en-US" altLang="ja-JP" dirty="0">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B34014BC-F79E-4C90-8A8A-EF69C12DCBD9}"/>
              </a:ext>
            </a:extLst>
          </p:cNvPr>
          <p:cNvSpPr txBox="1"/>
          <p:nvPr/>
        </p:nvSpPr>
        <p:spPr>
          <a:xfrm>
            <a:off x="2635099" y="5821356"/>
            <a:ext cx="9074727" cy="400110"/>
          </a:xfrm>
          <a:prstGeom prst="rect">
            <a:avLst/>
          </a:prstGeom>
          <a:noFill/>
        </p:spPr>
        <p:txBody>
          <a:bodyPr wrap="square" rtlCol="0">
            <a:spAutoFit/>
          </a:bodyPr>
          <a:lstStyle/>
          <a:p>
            <a:pPr algn="r"/>
            <a:r>
              <a:rPr lang="en-US" altLang="ja-JP" sz="1000" dirty="0">
                <a:latin typeface="メイリオ" panose="020B0604030504040204" pitchFamily="50" charset="-128"/>
                <a:ea typeface="メイリオ" panose="020B0604030504040204" pitchFamily="50" charset="-128"/>
              </a:rPr>
              <a:t>R6.7 </a:t>
            </a:r>
            <a:r>
              <a:rPr lang="ja-JP" altLang="en-US" sz="1000" dirty="0">
                <a:latin typeface="メイリオ" panose="020B0604030504040204" pitchFamily="50" charset="-128"/>
                <a:ea typeface="メイリオ" panose="020B0604030504040204" pitchFamily="50" charset="-128"/>
              </a:rPr>
              <a:t>（公財）東京都医学総合研究所　国立大学法人東京大学</a:t>
            </a:r>
            <a:r>
              <a:rPr lang="en-US" altLang="ja-JP" sz="1000" dirty="0">
                <a:latin typeface="メイリオ" panose="020B0604030504040204" pitchFamily="50" charset="-128"/>
                <a:ea typeface="メイリオ" panose="020B0604030504040204" pitchFamily="50" charset="-128"/>
              </a:rPr>
              <a:t> </a:t>
            </a:r>
          </a:p>
          <a:p>
            <a:pPr algn="r"/>
            <a:r>
              <a:rPr lang="en-US" altLang="ja-JP" sz="1000" dirty="0">
                <a:latin typeface="メイリオ" panose="020B0604030504040204" pitchFamily="50" charset="-128"/>
                <a:ea typeface="メイリオ" panose="020B0604030504040204" pitchFamily="50" charset="-128"/>
              </a:rPr>
              <a:t>https://</a:t>
            </a:r>
            <a:r>
              <a:rPr lang="en-US" altLang="ja-JP" sz="1000" dirty="0" err="1">
                <a:latin typeface="メイリオ" panose="020B0604030504040204" pitchFamily="50" charset="-128"/>
                <a:ea typeface="メイリオ" panose="020B0604030504040204" pitchFamily="50" charset="-128"/>
              </a:rPr>
              <a:t>www.h.u-tokyo.ac.jp</a:t>
            </a:r>
            <a:r>
              <a:rPr lang="en-US" altLang="ja-JP" sz="1000" dirty="0">
                <a:latin typeface="メイリオ" panose="020B0604030504040204" pitchFamily="50" charset="-128"/>
                <a:ea typeface="メイリオ" panose="020B0604030504040204" pitchFamily="50" charset="-128"/>
              </a:rPr>
              <a:t>/participants/research/</a:t>
            </a:r>
            <a:r>
              <a:rPr lang="en-US" altLang="ja-JP" sz="1000" dirty="0" err="1">
                <a:latin typeface="メイリオ" panose="020B0604030504040204" pitchFamily="50" charset="-128"/>
                <a:ea typeface="メイリオ" panose="020B0604030504040204" pitchFamily="50" charset="-128"/>
              </a:rPr>
              <a:t>saishinkenkyu</a:t>
            </a:r>
            <a:r>
              <a:rPr lang="en-US" altLang="ja-JP" sz="1000" dirty="0">
                <a:latin typeface="メイリオ" panose="020B0604030504040204" pitchFamily="50" charset="-128"/>
                <a:ea typeface="メイリオ" panose="020B0604030504040204" pitchFamily="50" charset="-128"/>
              </a:rPr>
              <a:t>/__</a:t>
            </a:r>
            <a:r>
              <a:rPr lang="en-US" altLang="ja-JP" sz="1000" dirty="0" err="1">
                <a:latin typeface="メイリオ" panose="020B0604030504040204" pitchFamily="50" charset="-128"/>
                <a:ea typeface="メイリオ" panose="020B0604030504040204" pitchFamily="50" charset="-128"/>
              </a:rPr>
              <a:t>icsFiles</a:t>
            </a:r>
            <a:r>
              <a:rPr lang="en-US" altLang="ja-JP" sz="1000" dirty="0">
                <a:latin typeface="メイリオ" panose="020B0604030504040204" pitchFamily="50" charset="-128"/>
                <a:ea typeface="メイリオ" panose="020B0604030504040204" pitchFamily="50" charset="-128"/>
              </a:rPr>
              <a:t>/</a:t>
            </a:r>
            <a:r>
              <a:rPr lang="en-US" altLang="ja-JP" sz="1000" dirty="0" err="1">
                <a:latin typeface="メイリオ" panose="020B0604030504040204" pitchFamily="50" charset="-128"/>
                <a:ea typeface="メイリオ" panose="020B0604030504040204" pitchFamily="50" charset="-128"/>
              </a:rPr>
              <a:t>afieldfile</a:t>
            </a:r>
            <a:r>
              <a:rPr lang="en-US" altLang="ja-JP" sz="1000" dirty="0">
                <a:latin typeface="メイリオ" panose="020B0604030504040204" pitchFamily="50" charset="-128"/>
                <a:ea typeface="メイリオ" panose="020B0604030504040204" pitchFamily="50" charset="-128"/>
              </a:rPr>
              <a:t>/2024/07/11/release_20240710.pdf</a:t>
            </a:r>
          </a:p>
        </p:txBody>
      </p:sp>
    </p:spTree>
    <p:custDataLst>
      <p:tags r:id="rId1"/>
    </p:custDataLst>
    <p:extLst>
      <p:ext uri="{BB962C8B-B14F-4D97-AF65-F5344CB8AC3E}">
        <p14:creationId xmlns:p14="http://schemas.microsoft.com/office/powerpoint/2010/main" val="4281631118"/>
      </p:ext>
    </p:extLst>
  </p:cSld>
  <p:clrMapOvr>
    <a:masterClrMapping/>
  </p:clrMapOvr>
  <mc:AlternateContent xmlns:mc="http://schemas.openxmlformats.org/markup-compatibility/2006" xmlns:p14="http://schemas.microsoft.com/office/powerpoint/2010/main">
    <mc:Choice Requires="p14">
      <p:transition spd="slow" p14:dur="2000" advTm="108132"/>
    </mc:Choice>
    <mc:Fallback xmlns="">
      <p:transition spd="slow" advTm="108132"/>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rmAutofit/>
          </a:bodyPr>
          <a:lstStyle/>
          <a:p>
            <a:r>
              <a:rPr lang="ja-JP" altLang="en-US" dirty="0"/>
              <a:t>子どもの権利条約の４つの原則</a:t>
            </a:r>
          </a:p>
        </p:txBody>
      </p:sp>
      <p:sp>
        <p:nvSpPr>
          <p:cNvPr id="15" name="テキスト ボックス 14">
            <a:extLst>
              <a:ext uri="{FF2B5EF4-FFF2-40B4-BE49-F238E27FC236}">
                <a16:creationId xmlns:a16="http://schemas.microsoft.com/office/drawing/2014/main" id="{AD9575EE-598D-9317-581A-DE9E3E5DFE9E}"/>
              </a:ext>
            </a:extLst>
          </p:cNvPr>
          <p:cNvSpPr txBox="1"/>
          <p:nvPr/>
        </p:nvSpPr>
        <p:spPr>
          <a:xfrm>
            <a:off x="2240488" y="6356813"/>
            <a:ext cx="9783467" cy="246221"/>
          </a:xfrm>
          <a:prstGeom prst="rect">
            <a:avLst/>
          </a:prstGeom>
          <a:noFill/>
        </p:spPr>
        <p:txBody>
          <a:bodyPr wrap="square" rtlCol="0">
            <a:spAutoFit/>
          </a:bodyPr>
          <a:lstStyle/>
          <a:p>
            <a:pPr algn="r"/>
            <a:r>
              <a:rPr lang="ja-JP" altLang="en-US" sz="1000">
                <a:latin typeface="メイリオ" panose="020B0604030504040204" pitchFamily="50" charset="-128"/>
                <a:ea typeface="メイリオ" panose="020B0604030504040204" pitchFamily="50" charset="-128"/>
              </a:rPr>
              <a:t>公益財団法人日本ユニセフ協会ホームページ</a:t>
            </a:r>
            <a:r>
              <a:rPr lang="en-US" altLang="ja-JP" sz="1000" dirty="0">
                <a:latin typeface="メイリオ" panose="020B0604030504040204" pitchFamily="50" charset="-128"/>
                <a:ea typeface="メイリオ" panose="020B0604030504040204" pitchFamily="50" charset="-128"/>
                <a:hlinkClick r:id="rId3"/>
              </a:rPr>
              <a:t>https://www.unicef.or.jp/kodomo/kenri/syo25-32.html</a:t>
            </a:r>
            <a:r>
              <a:rPr lang="ja-JP" altLang="en-US" sz="1000">
                <a:latin typeface="メイリオ" panose="020B0604030504040204" pitchFamily="50" charset="-128"/>
                <a:ea typeface="メイリオ" panose="020B0604030504040204" pitchFamily="50" charset="-128"/>
              </a:rPr>
              <a:t>より</a:t>
            </a:r>
          </a:p>
        </p:txBody>
      </p:sp>
      <p:sp>
        <p:nvSpPr>
          <p:cNvPr id="19" name="角丸四角形 18">
            <a:extLst>
              <a:ext uri="{FF2B5EF4-FFF2-40B4-BE49-F238E27FC236}">
                <a16:creationId xmlns:a16="http://schemas.microsoft.com/office/drawing/2014/main" id="{5CEACB68-37B0-3342-900A-EA57E09BE431}"/>
              </a:ext>
            </a:extLst>
          </p:cNvPr>
          <p:cNvSpPr/>
          <p:nvPr/>
        </p:nvSpPr>
        <p:spPr>
          <a:xfrm>
            <a:off x="630398" y="1376362"/>
            <a:ext cx="10260000" cy="3816000"/>
          </a:xfrm>
          <a:prstGeom prst="roundRect">
            <a:avLst>
              <a:gd name="adj" fmla="val 8722"/>
            </a:avLst>
          </a:prstGeom>
          <a:solidFill>
            <a:srgbClr val="FFCCCC"/>
          </a:solidFill>
          <a:ln>
            <a:noFill/>
          </a:ln>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kumimoji="1" lang="en-US" altLang="ja-JP" sz="2200" dirty="0">
              <a:solidFill>
                <a:schemeClr val="tx1"/>
              </a:solidFill>
              <a:latin typeface="メイリオ" panose="020B0604030504040204" pitchFamily="50" charset="-128"/>
              <a:ea typeface="メイリオ" panose="020B0604030504040204" pitchFamily="50" charset="-128"/>
            </a:endParaRPr>
          </a:p>
          <a:p>
            <a:pPr>
              <a:lnSpc>
                <a:spcPct val="120000"/>
              </a:lnSpc>
            </a:pPr>
            <a:r>
              <a:rPr lang="ja-JP" altLang="en-US" sz="2200" dirty="0">
                <a:solidFill>
                  <a:schemeClr val="tx1"/>
                </a:solidFill>
                <a:latin typeface="メイリオ" panose="020B0604030504040204" pitchFamily="50" charset="-128"/>
                <a:ea typeface="メイリオ" panose="020B0604030504040204" pitchFamily="50" charset="-128"/>
                <a:cs typeface="+mn-lt"/>
              </a:rPr>
              <a:t>・生命、生存及び発達に対する権利（命を守られ成長できること）</a:t>
            </a:r>
            <a:endParaRPr lang="en-US" altLang="ja-JP" sz="2200" dirty="0">
              <a:solidFill>
                <a:schemeClr val="tx1"/>
              </a:solidFill>
              <a:latin typeface="メイリオ" panose="020B0604030504040204" pitchFamily="50" charset="-128"/>
              <a:ea typeface="メイリオ" panose="020B0604030504040204" pitchFamily="50" charset="-128"/>
              <a:cs typeface="+mn-lt"/>
            </a:endParaRPr>
          </a:p>
          <a:p>
            <a:pPr>
              <a:lnSpc>
                <a:spcPct val="120000"/>
              </a:lnSpc>
            </a:pPr>
            <a:endParaRPr lang="en-US" altLang="ja-JP" sz="2200" dirty="0">
              <a:solidFill>
                <a:schemeClr val="tx1"/>
              </a:solidFill>
              <a:latin typeface="メイリオ" panose="020B0604030504040204" pitchFamily="50" charset="-128"/>
              <a:ea typeface="メイリオ" panose="020B0604030504040204" pitchFamily="50" charset="-128"/>
              <a:cs typeface="+mn-lt"/>
            </a:endParaRPr>
          </a:p>
          <a:p>
            <a:pPr>
              <a:lnSpc>
                <a:spcPct val="120000"/>
              </a:lnSpc>
            </a:pPr>
            <a:r>
              <a:rPr lang="ja-JP" altLang="en-US" sz="2200" dirty="0">
                <a:solidFill>
                  <a:schemeClr val="tx1"/>
                </a:solidFill>
                <a:latin typeface="メイリオ" panose="020B0604030504040204" pitchFamily="50" charset="-128"/>
                <a:ea typeface="メイリオ" panose="020B0604030504040204" pitchFamily="50" charset="-128"/>
                <a:cs typeface="+mn-lt"/>
              </a:rPr>
              <a:t>・子どもの最善の利益（子どもにとって最もよいこと）</a:t>
            </a:r>
            <a:endParaRPr lang="en-US" altLang="ja-JP" sz="2200" dirty="0">
              <a:solidFill>
                <a:schemeClr val="tx1"/>
              </a:solidFill>
              <a:latin typeface="メイリオ" panose="020B0604030504040204" pitchFamily="50" charset="-128"/>
              <a:ea typeface="メイリオ" panose="020B0604030504040204" pitchFamily="50" charset="-128"/>
              <a:cs typeface="+mn-lt"/>
            </a:endParaRPr>
          </a:p>
          <a:p>
            <a:pPr>
              <a:lnSpc>
                <a:spcPct val="120000"/>
              </a:lnSpc>
            </a:pPr>
            <a:endParaRPr kumimoji="1" lang="en-US" altLang="ja-JP" sz="2200" dirty="0">
              <a:solidFill>
                <a:schemeClr val="tx1"/>
              </a:solidFill>
              <a:latin typeface="メイリオ" panose="020B0604030504040204" pitchFamily="50" charset="-128"/>
              <a:ea typeface="メイリオ" panose="020B0604030504040204" pitchFamily="50" charset="-128"/>
              <a:cs typeface="+mn-lt"/>
            </a:endParaRPr>
          </a:p>
          <a:p>
            <a:pPr>
              <a:lnSpc>
                <a:spcPct val="120000"/>
              </a:lnSpc>
            </a:pPr>
            <a:r>
              <a:rPr lang="ja-JP" altLang="en-US" sz="2200" dirty="0">
                <a:solidFill>
                  <a:schemeClr val="tx1"/>
                </a:solidFill>
                <a:latin typeface="メイリオ" panose="020B0604030504040204" pitchFamily="50" charset="-128"/>
                <a:ea typeface="メイリオ" panose="020B0604030504040204" pitchFamily="50" charset="-128"/>
                <a:cs typeface="+mn-lt"/>
              </a:rPr>
              <a:t>・子どもの意見の尊重（意見を表明し参加できること）</a:t>
            </a:r>
            <a:endParaRPr lang="en-US" altLang="ja-JP" sz="2200" dirty="0">
              <a:solidFill>
                <a:schemeClr val="tx1"/>
              </a:solidFill>
              <a:latin typeface="メイリオ" panose="020B0604030504040204" pitchFamily="50" charset="-128"/>
              <a:ea typeface="メイリオ" panose="020B0604030504040204" pitchFamily="50" charset="-128"/>
              <a:cs typeface="+mn-lt"/>
            </a:endParaRPr>
          </a:p>
          <a:p>
            <a:pPr>
              <a:lnSpc>
                <a:spcPct val="120000"/>
              </a:lnSpc>
            </a:pPr>
            <a:endParaRPr kumimoji="1" lang="en-US" altLang="ja-JP" sz="2200" dirty="0">
              <a:solidFill>
                <a:schemeClr val="tx1"/>
              </a:solidFill>
              <a:latin typeface="メイリオ" panose="020B0604030504040204" pitchFamily="50" charset="-128"/>
              <a:ea typeface="メイリオ" panose="020B0604030504040204" pitchFamily="50" charset="-128"/>
              <a:cs typeface="+mn-lt"/>
            </a:endParaRPr>
          </a:p>
          <a:p>
            <a:pPr>
              <a:lnSpc>
                <a:spcPct val="120000"/>
              </a:lnSpc>
            </a:pPr>
            <a:r>
              <a:rPr lang="ja-JP" altLang="en-US" sz="2200" dirty="0">
                <a:solidFill>
                  <a:schemeClr val="tx1"/>
                </a:solidFill>
                <a:latin typeface="メイリオ" panose="020B0604030504040204" pitchFamily="50" charset="-128"/>
                <a:ea typeface="メイリオ" panose="020B0604030504040204" pitchFamily="50" charset="-128"/>
                <a:cs typeface="+mn-lt"/>
              </a:rPr>
              <a:t>・差別の禁止（差別のないこと）</a:t>
            </a:r>
            <a:endParaRPr kumimoji="1" lang="ja-JP" altLang="en-US" sz="2200" dirty="0">
              <a:solidFill>
                <a:schemeClr val="tx1"/>
              </a:solidFill>
              <a:latin typeface="メイリオ" panose="020B0604030504040204" pitchFamily="50" charset="-128"/>
              <a:ea typeface="メイリオ" panose="020B0604030504040204" pitchFamily="50" charset="-128"/>
            </a:endParaRPr>
          </a:p>
        </p:txBody>
      </p:sp>
      <p:pic>
        <p:nvPicPr>
          <p:cNvPr id="17" name="図 3" descr="グラフ が含まれている画像&#10;&#10;説明は自動で生成されたものです">
            <a:extLst>
              <a:ext uri="{FF2B5EF4-FFF2-40B4-BE49-F238E27FC236}">
                <a16:creationId xmlns:a16="http://schemas.microsoft.com/office/drawing/2014/main" id="{F711F098-E967-FCCF-E9A6-47D8B84F8BE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528" b="98686" l="3047" r="95938">
                        <a14:foregroundMark x1="12891" y1="22346" x2="12891" y2="22346"/>
                        <a14:foregroundMark x1="22188" y1="71082" x2="22188" y2="71082"/>
                        <a14:foregroundMark x1="86094" y1="80283" x2="89922" y2="72497"/>
                        <a14:foregroundMark x1="7422" y1="28716" x2="19453" y2="21638"/>
                        <a14:foregroundMark x1="22734" y1="68959" x2="23828" y2="79575"/>
                      </a14:backgroundRemoval>
                    </a14:imgEffect>
                  </a14:imgLayer>
                </a14:imgProps>
              </a:ext>
            </a:extLst>
          </a:blip>
          <a:stretch>
            <a:fillRect/>
          </a:stretch>
        </p:blipFill>
        <p:spPr>
          <a:xfrm>
            <a:off x="8015112" y="2338632"/>
            <a:ext cx="2329628" cy="1800000"/>
          </a:xfrm>
          <a:prstGeom prst="rect">
            <a:avLst/>
          </a:prstGeom>
        </p:spPr>
      </p:pic>
      <p:sp>
        <p:nvSpPr>
          <p:cNvPr id="4" name="角丸四角形 3">
            <a:extLst>
              <a:ext uri="{FF2B5EF4-FFF2-40B4-BE49-F238E27FC236}">
                <a16:creationId xmlns:a16="http://schemas.microsoft.com/office/drawing/2014/main" id="{1C03AB4F-2EE9-31B4-E426-C13E6F97A7CE}"/>
              </a:ext>
            </a:extLst>
          </p:cNvPr>
          <p:cNvSpPr/>
          <p:nvPr/>
        </p:nvSpPr>
        <p:spPr>
          <a:xfrm>
            <a:off x="5689600" y="4433990"/>
            <a:ext cx="5866475" cy="1720642"/>
          </a:xfrm>
          <a:prstGeom prst="roundRect">
            <a:avLst>
              <a:gd name="adj" fmla="val 13260"/>
            </a:avLst>
          </a:prstGeom>
          <a:solidFill>
            <a:schemeClr val="bg1"/>
          </a:solidFill>
          <a:ln>
            <a:noFill/>
          </a:ln>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メイリオ" panose="020B0604030504040204" pitchFamily="50" charset="-128"/>
                <a:ea typeface="メイリオ" panose="020B0604030504040204" pitchFamily="50" charset="-128"/>
              </a:rPr>
              <a:t>・子どもの声を聞く　               気にかけて声をかける、あいさつ</a:t>
            </a:r>
            <a:endParaRPr kumimoji="1" lang="en-US" altLang="ja-JP" sz="1400" dirty="0">
              <a:solidFill>
                <a:schemeClr val="tx1"/>
              </a:solidFill>
              <a:latin typeface="メイリオ" panose="020B0604030504040204" pitchFamily="50" charset="-128"/>
              <a:ea typeface="メイリオ" panose="020B0604030504040204" pitchFamily="50" charset="-128"/>
            </a:endParaRPr>
          </a:p>
          <a:p>
            <a:endParaRPr kumimoji="1" lang="en-US" altLang="ja-JP" sz="1400" dirty="0">
              <a:solidFill>
                <a:schemeClr val="tx1"/>
              </a:solidFill>
              <a:latin typeface="メイリオ" panose="020B0604030504040204" pitchFamily="50" charset="-128"/>
              <a:ea typeface="メイリオ" panose="020B0604030504040204" pitchFamily="50" charset="-128"/>
            </a:endParaRPr>
          </a:p>
          <a:p>
            <a:r>
              <a:rPr lang="ja-JP" altLang="en-US" sz="1400" dirty="0">
                <a:solidFill>
                  <a:schemeClr val="tx1"/>
                </a:solidFill>
                <a:latin typeface="メイリオ" panose="020B0604030504040204" pitchFamily="50" charset="-128"/>
                <a:ea typeface="メイリオ" panose="020B0604030504040204" pitchFamily="50" charset="-128"/>
              </a:rPr>
              <a:t>・子どもの思いを聴く                傾聴する</a:t>
            </a:r>
            <a:endParaRPr lang="en-US" altLang="ja-JP" sz="1400" dirty="0">
              <a:solidFill>
                <a:schemeClr val="tx1"/>
              </a:solidFill>
              <a:latin typeface="メイリオ" panose="020B0604030504040204" pitchFamily="50" charset="-128"/>
              <a:ea typeface="メイリオ" panose="020B0604030504040204" pitchFamily="50" charset="-128"/>
            </a:endParaRPr>
          </a:p>
          <a:p>
            <a:br>
              <a:rPr lang="en-US" altLang="ja-JP" sz="1400" dirty="0">
                <a:solidFill>
                  <a:schemeClr val="tx1"/>
                </a:solidFill>
                <a:latin typeface="メイリオ" panose="020B0604030504040204" pitchFamily="50" charset="-128"/>
                <a:ea typeface="メイリオ" panose="020B0604030504040204" pitchFamily="50" charset="-128"/>
              </a:rPr>
            </a:br>
            <a:r>
              <a:rPr lang="ja-JP" altLang="en-US" sz="1400" dirty="0">
                <a:solidFill>
                  <a:schemeClr val="tx1"/>
                </a:solidFill>
                <a:latin typeface="メイリオ" panose="020B0604030504040204" pitchFamily="50" charset="-128"/>
                <a:ea typeface="メイリオ" panose="020B0604030504040204" pitchFamily="50" charset="-128"/>
              </a:rPr>
              <a:t>・子どもの意見を訊く                広げる深める質問をする</a:t>
            </a:r>
            <a:endParaRPr kumimoji="1" lang="ja-JP" altLang="en-US" sz="1400" dirty="0">
              <a:solidFill>
                <a:schemeClr val="tx1"/>
              </a:solidFill>
              <a:latin typeface="メイリオ" panose="020B0604030504040204" pitchFamily="50" charset="-128"/>
              <a:ea typeface="メイリオ" panose="020B0604030504040204" pitchFamily="50" charset="-128"/>
            </a:endParaRPr>
          </a:p>
        </p:txBody>
      </p:sp>
      <p:grpSp>
        <p:nvGrpSpPr>
          <p:cNvPr id="8" name="グループ化 7">
            <a:extLst>
              <a:ext uri="{FF2B5EF4-FFF2-40B4-BE49-F238E27FC236}">
                <a16:creationId xmlns:a16="http://schemas.microsoft.com/office/drawing/2014/main" id="{D075315C-66EA-4AFC-B3C1-995093A020F7}"/>
              </a:ext>
            </a:extLst>
          </p:cNvPr>
          <p:cNvGrpSpPr/>
          <p:nvPr/>
        </p:nvGrpSpPr>
        <p:grpSpPr>
          <a:xfrm>
            <a:off x="7712756" y="4751812"/>
            <a:ext cx="604711" cy="187470"/>
            <a:chOff x="1219201" y="5481638"/>
            <a:chExt cx="604711" cy="187470"/>
          </a:xfrm>
        </p:grpSpPr>
        <p:sp>
          <p:nvSpPr>
            <p:cNvPr id="7" name="矢印: 五方向 6">
              <a:extLst>
                <a:ext uri="{FF2B5EF4-FFF2-40B4-BE49-F238E27FC236}">
                  <a16:creationId xmlns:a16="http://schemas.microsoft.com/office/drawing/2014/main" id="{4DD60B73-1CB6-4D76-8CAB-5D1A613B75E3}"/>
                </a:ext>
              </a:extLst>
            </p:cNvPr>
            <p:cNvSpPr/>
            <p:nvPr/>
          </p:nvSpPr>
          <p:spPr>
            <a:xfrm>
              <a:off x="1219201" y="5489108"/>
              <a:ext cx="108000" cy="180000"/>
            </a:xfrm>
            <a:prstGeom prst="homePlate">
              <a:avLst>
                <a:gd name="adj" fmla="val 100000"/>
              </a:avLst>
            </a:prstGeom>
            <a:solidFill>
              <a:srgbClr val="FFCCCC"/>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五方向 10">
              <a:extLst>
                <a:ext uri="{FF2B5EF4-FFF2-40B4-BE49-F238E27FC236}">
                  <a16:creationId xmlns:a16="http://schemas.microsoft.com/office/drawing/2014/main" id="{559D361E-43C1-4788-8A7B-B4E06D64BECC}"/>
                </a:ext>
              </a:extLst>
            </p:cNvPr>
            <p:cNvSpPr/>
            <p:nvPr/>
          </p:nvSpPr>
          <p:spPr>
            <a:xfrm>
              <a:off x="1467556" y="5481638"/>
              <a:ext cx="108000" cy="180000"/>
            </a:xfrm>
            <a:prstGeom prst="homePlate">
              <a:avLst>
                <a:gd name="adj" fmla="val 100000"/>
              </a:avLst>
            </a:prstGeom>
            <a:solidFill>
              <a:srgbClr val="FFCCCC"/>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矢印: 五方向 11">
              <a:extLst>
                <a:ext uri="{FF2B5EF4-FFF2-40B4-BE49-F238E27FC236}">
                  <a16:creationId xmlns:a16="http://schemas.microsoft.com/office/drawing/2014/main" id="{18C99643-56AC-4B9C-959F-183C93BB92DC}"/>
                </a:ext>
              </a:extLst>
            </p:cNvPr>
            <p:cNvSpPr/>
            <p:nvPr/>
          </p:nvSpPr>
          <p:spPr>
            <a:xfrm>
              <a:off x="1715912" y="5481638"/>
              <a:ext cx="108000" cy="180000"/>
            </a:xfrm>
            <a:prstGeom prst="homePlate">
              <a:avLst>
                <a:gd name="adj" fmla="val 100000"/>
              </a:avLst>
            </a:prstGeom>
            <a:solidFill>
              <a:srgbClr val="FFCCCC"/>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グループ化 13">
            <a:extLst>
              <a:ext uri="{FF2B5EF4-FFF2-40B4-BE49-F238E27FC236}">
                <a16:creationId xmlns:a16="http://schemas.microsoft.com/office/drawing/2014/main" id="{929B2F72-3987-4504-ABE3-2D0B44085EF7}"/>
              </a:ext>
            </a:extLst>
          </p:cNvPr>
          <p:cNvGrpSpPr/>
          <p:nvPr/>
        </p:nvGrpSpPr>
        <p:grpSpPr>
          <a:xfrm>
            <a:off x="7752266" y="5186437"/>
            <a:ext cx="604711" cy="187470"/>
            <a:chOff x="1219201" y="5481638"/>
            <a:chExt cx="604711" cy="187470"/>
          </a:xfrm>
        </p:grpSpPr>
        <p:sp>
          <p:nvSpPr>
            <p:cNvPr id="16" name="矢印: 五方向 15">
              <a:extLst>
                <a:ext uri="{FF2B5EF4-FFF2-40B4-BE49-F238E27FC236}">
                  <a16:creationId xmlns:a16="http://schemas.microsoft.com/office/drawing/2014/main" id="{8840F06B-493A-410E-8149-A023EEBB6763}"/>
                </a:ext>
              </a:extLst>
            </p:cNvPr>
            <p:cNvSpPr/>
            <p:nvPr/>
          </p:nvSpPr>
          <p:spPr>
            <a:xfrm>
              <a:off x="1219201" y="5489108"/>
              <a:ext cx="108000" cy="180000"/>
            </a:xfrm>
            <a:prstGeom prst="homePlate">
              <a:avLst>
                <a:gd name="adj" fmla="val 100000"/>
              </a:avLst>
            </a:prstGeom>
            <a:solidFill>
              <a:srgbClr val="FFCCCC"/>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五方向 17">
              <a:extLst>
                <a:ext uri="{FF2B5EF4-FFF2-40B4-BE49-F238E27FC236}">
                  <a16:creationId xmlns:a16="http://schemas.microsoft.com/office/drawing/2014/main" id="{F163EB83-5A2B-4D50-8E53-17519C707BEA}"/>
                </a:ext>
              </a:extLst>
            </p:cNvPr>
            <p:cNvSpPr/>
            <p:nvPr/>
          </p:nvSpPr>
          <p:spPr>
            <a:xfrm>
              <a:off x="1467556" y="5481638"/>
              <a:ext cx="108000" cy="180000"/>
            </a:xfrm>
            <a:prstGeom prst="homePlate">
              <a:avLst>
                <a:gd name="adj" fmla="val 100000"/>
              </a:avLst>
            </a:prstGeom>
            <a:solidFill>
              <a:srgbClr val="FFCCCC"/>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五方向 19">
              <a:extLst>
                <a:ext uri="{FF2B5EF4-FFF2-40B4-BE49-F238E27FC236}">
                  <a16:creationId xmlns:a16="http://schemas.microsoft.com/office/drawing/2014/main" id="{E7E4EB48-3C3C-4784-8045-0DE05DD054A9}"/>
                </a:ext>
              </a:extLst>
            </p:cNvPr>
            <p:cNvSpPr/>
            <p:nvPr/>
          </p:nvSpPr>
          <p:spPr>
            <a:xfrm>
              <a:off x="1715912" y="5481638"/>
              <a:ext cx="108000" cy="180000"/>
            </a:xfrm>
            <a:prstGeom prst="homePlate">
              <a:avLst>
                <a:gd name="adj" fmla="val 100000"/>
              </a:avLst>
            </a:prstGeom>
            <a:solidFill>
              <a:srgbClr val="FFCCCC"/>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1" name="グループ化 20">
            <a:extLst>
              <a:ext uri="{FF2B5EF4-FFF2-40B4-BE49-F238E27FC236}">
                <a16:creationId xmlns:a16="http://schemas.microsoft.com/office/drawing/2014/main" id="{29C7ACC7-3121-4E1C-8A56-925F6DB54674}"/>
              </a:ext>
            </a:extLst>
          </p:cNvPr>
          <p:cNvGrpSpPr/>
          <p:nvPr/>
        </p:nvGrpSpPr>
        <p:grpSpPr>
          <a:xfrm>
            <a:off x="7769198" y="5587195"/>
            <a:ext cx="604711" cy="187470"/>
            <a:chOff x="1219201" y="5481638"/>
            <a:chExt cx="604711" cy="187470"/>
          </a:xfrm>
        </p:grpSpPr>
        <p:sp>
          <p:nvSpPr>
            <p:cNvPr id="22" name="矢印: 五方向 21">
              <a:extLst>
                <a:ext uri="{FF2B5EF4-FFF2-40B4-BE49-F238E27FC236}">
                  <a16:creationId xmlns:a16="http://schemas.microsoft.com/office/drawing/2014/main" id="{E398D2DF-1174-481B-8989-08ADEDF9E025}"/>
                </a:ext>
              </a:extLst>
            </p:cNvPr>
            <p:cNvSpPr/>
            <p:nvPr/>
          </p:nvSpPr>
          <p:spPr>
            <a:xfrm>
              <a:off x="1219201" y="5489108"/>
              <a:ext cx="108000" cy="180000"/>
            </a:xfrm>
            <a:prstGeom prst="homePlate">
              <a:avLst>
                <a:gd name="adj" fmla="val 100000"/>
              </a:avLst>
            </a:prstGeom>
            <a:solidFill>
              <a:srgbClr val="FFCCCC"/>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矢印: 五方向 22">
              <a:extLst>
                <a:ext uri="{FF2B5EF4-FFF2-40B4-BE49-F238E27FC236}">
                  <a16:creationId xmlns:a16="http://schemas.microsoft.com/office/drawing/2014/main" id="{FE9FAE63-86D9-4A75-9F3D-61AB999AE6A0}"/>
                </a:ext>
              </a:extLst>
            </p:cNvPr>
            <p:cNvSpPr/>
            <p:nvPr/>
          </p:nvSpPr>
          <p:spPr>
            <a:xfrm>
              <a:off x="1467556" y="5481638"/>
              <a:ext cx="108000" cy="180000"/>
            </a:xfrm>
            <a:prstGeom prst="homePlate">
              <a:avLst>
                <a:gd name="adj" fmla="val 100000"/>
              </a:avLst>
            </a:prstGeom>
            <a:solidFill>
              <a:srgbClr val="FFCCCC"/>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矢印: 五方向 23">
              <a:extLst>
                <a:ext uri="{FF2B5EF4-FFF2-40B4-BE49-F238E27FC236}">
                  <a16:creationId xmlns:a16="http://schemas.microsoft.com/office/drawing/2014/main" id="{8668C686-C4E1-48FB-A3D6-7FD1B91FE514}"/>
                </a:ext>
              </a:extLst>
            </p:cNvPr>
            <p:cNvSpPr/>
            <p:nvPr/>
          </p:nvSpPr>
          <p:spPr>
            <a:xfrm>
              <a:off x="1715912" y="5481638"/>
              <a:ext cx="108000" cy="180000"/>
            </a:xfrm>
            <a:prstGeom prst="homePlate">
              <a:avLst>
                <a:gd name="adj" fmla="val 100000"/>
              </a:avLst>
            </a:prstGeom>
            <a:solidFill>
              <a:srgbClr val="FFCCCC"/>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42202963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6B0AE717-629E-3863-FE7C-12459D604C57}"/>
              </a:ext>
            </a:extLst>
          </p:cNvPr>
          <p:cNvSpPr txBox="1"/>
          <p:nvPr/>
        </p:nvSpPr>
        <p:spPr>
          <a:xfrm>
            <a:off x="608929" y="1810482"/>
            <a:ext cx="7620000" cy="2149819"/>
          </a:xfrm>
          <a:prstGeom prst="rect">
            <a:avLst/>
          </a:prstGeom>
          <a:noFill/>
        </p:spPr>
        <p:txBody>
          <a:bodyPr wrap="square" rtlCol="0">
            <a:spAutoFit/>
          </a:bodyPr>
          <a:lstStyle/>
          <a:p>
            <a:pPr>
              <a:lnSpc>
                <a:spcPct val="120000"/>
              </a:lnSpc>
            </a:pPr>
            <a:r>
              <a:rPr kumimoji="1" lang="ja-JP" altLang="en-US" sz="14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kumimoji="1" lang="ja-JP" altLang="en-US" sz="1400" u="sng" dirty="0">
                <a:latin typeface="メイリオ" panose="020B0604030504040204" pitchFamily="50" charset="-128"/>
                <a:ea typeface="メイリオ" panose="020B0604030504040204" pitchFamily="50" charset="-128"/>
              </a:rPr>
              <a:t>いやな気持ち、後ろ向きな気持ちになる表現</a:t>
            </a:r>
            <a:endParaRPr kumimoji="1" lang="en-US" altLang="ja-JP" sz="1400" u="sng" dirty="0">
              <a:latin typeface="メイリオ" panose="020B0604030504040204" pitchFamily="50" charset="-128"/>
              <a:ea typeface="メイリオ" panose="020B0604030504040204" pitchFamily="50" charset="-128"/>
            </a:endParaRPr>
          </a:p>
          <a:p>
            <a:pPr>
              <a:lnSpc>
                <a:spcPct val="120000"/>
              </a:lnSpc>
            </a:pPr>
            <a:r>
              <a:rPr kumimoji="1" lang="ja-JP" altLang="en-US" sz="1400" dirty="0">
                <a:latin typeface="メイリオ" panose="020B0604030504040204" pitchFamily="50" charset="-128"/>
                <a:ea typeface="メイリオ" panose="020B0604030504040204" pitchFamily="50" charset="-128"/>
              </a:rPr>
              <a:t>・こどもに迷惑をかけているのか、と申し訳ない気持ちになる</a:t>
            </a:r>
            <a:endParaRPr kumimoji="1"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・自分のこどもがヤングケアラーであることがそもそも悪いなと感じる</a:t>
            </a:r>
            <a:endParaRPr lang="en-US" altLang="ja-JP" sz="1400" dirty="0">
              <a:latin typeface="メイリオ" panose="020B0604030504040204" pitchFamily="50" charset="-128"/>
              <a:ea typeface="メイリオ" panose="020B0604030504040204" pitchFamily="50" charset="-128"/>
            </a:endParaRPr>
          </a:p>
          <a:p>
            <a:pPr>
              <a:lnSpc>
                <a:spcPct val="120000"/>
              </a:lnSpc>
            </a:pPr>
            <a:r>
              <a:rPr kumimoji="1" lang="ja-JP" altLang="en-US" sz="1400" dirty="0">
                <a:latin typeface="メイリオ" panose="020B0604030504040204" pitchFamily="50" charset="-128"/>
                <a:ea typeface="メイリオ" panose="020B0604030504040204" pitchFamily="50" charset="-128"/>
              </a:rPr>
              <a:t>・聞きたくない</a:t>
            </a:r>
            <a:endParaRPr kumimoji="1"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・ヤングケアラーと聞いたら、自分を責めて死にたくなります</a:t>
            </a:r>
            <a:endParaRPr lang="en-US" altLang="ja-JP" sz="1400" dirty="0">
              <a:latin typeface="メイリオ" panose="020B0604030504040204" pitchFamily="50" charset="-128"/>
              <a:ea typeface="メイリオ" panose="020B0604030504040204" pitchFamily="50" charset="-128"/>
            </a:endParaRPr>
          </a:p>
          <a:p>
            <a:pPr>
              <a:lnSpc>
                <a:spcPct val="120000"/>
              </a:lnSpc>
            </a:pPr>
            <a:r>
              <a:rPr kumimoji="1" lang="ja-JP" altLang="en-US" sz="1400" dirty="0">
                <a:latin typeface="メイリオ" panose="020B0604030504040204" pitchFamily="50" charset="-128"/>
                <a:ea typeface="メイリオ" panose="020B0604030504040204" pitchFamily="50" charset="-128"/>
              </a:rPr>
              <a:t>・関係ないと思っている。聞きたくない</a:t>
            </a:r>
            <a:endParaRPr kumimoji="1"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・ケアされたいと思ってないから、自分を責めている。死にたくなる</a:t>
            </a:r>
            <a:endParaRPr lang="en-US" altLang="ja-JP" sz="1400" dirty="0">
              <a:latin typeface="メイリオ" panose="020B0604030504040204" pitchFamily="50" charset="-128"/>
              <a:ea typeface="メイリオ" panose="020B0604030504040204" pitchFamily="50" charset="-128"/>
            </a:endParaRPr>
          </a:p>
          <a:p>
            <a:pPr>
              <a:lnSpc>
                <a:spcPct val="120000"/>
              </a:lnSpc>
            </a:pPr>
            <a:r>
              <a:rPr kumimoji="1" lang="ja-JP" altLang="en-US" sz="1400" dirty="0">
                <a:latin typeface="メイリオ" panose="020B0604030504040204" pitchFamily="50" charset="-128"/>
                <a:ea typeface="メイリオ" panose="020B0604030504040204" pitchFamily="50" charset="-128"/>
              </a:rPr>
              <a:t>・見たくない</a:t>
            </a:r>
            <a:endParaRPr kumimoji="1" lang="en-US" altLang="ja-JP" sz="1400" dirty="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71DF8EBB-8B30-B0F3-0E9F-0DCB5A6FD6EA}"/>
              </a:ext>
            </a:extLst>
          </p:cNvPr>
          <p:cNvSpPr txBox="1"/>
          <p:nvPr/>
        </p:nvSpPr>
        <p:spPr>
          <a:xfrm>
            <a:off x="3251175" y="6224050"/>
            <a:ext cx="8523133" cy="246221"/>
          </a:xfrm>
          <a:prstGeom prst="rect">
            <a:avLst/>
          </a:prstGeom>
          <a:noFill/>
        </p:spPr>
        <p:txBody>
          <a:bodyPr wrap="square" rtlCol="0">
            <a:spAutoFit/>
          </a:bodyPr>
          <a:lstStyle/>
          <a:p>
            <a:pPr algn="r"/>
            <a:r>
              <a:rPr lang="en-US" altLang="ja-JP" sz="1000" dirty="0">
                <a:latin typeface="メイリオ" panose="020B0604030504040204" pitchFamily="50" charset="-128"/>
                <a:ea typeface="メイリオ" panose="020B0604030504040204" pitchFamily="50" charset="-128"/>
              </a:rPr>
              <a:t>R</a:t>
            </a:r>
            <a:r>
              <a:rPr lang="ja-JP" altLang="en-US" sz="1000" dirty="0">
                <a:latin typeface="メイリオ" panose="020B0604030504040204" pitchFamily="50" charset="-128"/>
                <a:ea typeface="メイリオ" panose="020B0604030504040204" pitchFamily="50" charset="-128"/>
              </a:rPr>
              <a:t>６年</a:t>
            </a:r>
            <a:r>
              <a:rPr lang="en-US" altLang="ja-JP" sz="1000" dirty="0">
                <a:latin typeface="メイリオ" panose="020B0604030504040204" pitchFamily="50" charset="-128"/>
                <a:ea typeface="メイリオ" panose="020B0604030504040204" pitchFamily="50" charset="-128"/>
              </a:rPr>
              <a:t>3</a:t>
            </a:r>
            <a:r>
              <a:rPr lang="ja-JP" altLang="en-US" sz="1000" dirty="0">
                <a:latin typeface="メイリオ" panose="020B0604030504040204" pitchFamily="50" charset="-128"/>
                <a:ea typeface="メイリオ" panose="020B0604030504040204" pitchFamily="50" charset="-128"/>
              </a:rPr>
              <a:t>月ヤングケアラー支援の効果的取組に関する調査研究（有限責任監査法人トーマツ） </a:t>
            </a:r>
            <a:r>
              <a:rPr lang="en-US" altLang="ja-JP" sz="1000" dirty="0"/>
              <a:t>p64</a:t>
            </a:r>
          </a:p>
        </p:txBody>
      </p:sp>
      <p:sp>
        <p:nvSpPr>
          <p:cNvPr id="8" name="角丸四角形 9">
            <a:extLst>
              <a:ext uri="{FF2B5EF4-FFF2-40B4-BE49-F238E27FC236}">
                <a16:creationId xmlns:a16="http://schemas.microsoft.com/office/drawing/2014/main" id="{693315D9-7ADE-99E5-B684-7872558297D6}"/>
              </a:ext>
            </a:extLst>
          </p:cNvPr>
          <p:cNvSpPr/>
          <p:nvPr/>
        </p:nvSpPr>
        <p:spPr>
          <a:xfrm>
            <a:off x="1581237" y="5455557"/>
            <a:ext cx="9049387" cy="530672"/>
          </a:xfrm>
          <a:prstGeom prst="roundRect">
            <a:avLst>
              <a:gd name="adj" fmla="val 5000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kumimoji="1" lang="ja-JP" altLang="en-US" sz="1400" spc="300">
                <a:solidFill>
                  <a:schemeClr val="tx1"/>
                </a:solidFill>
                <a:latin typeface="メイリオ" panose="020B0604030504040204" pitchFamily="50" charset="-128"/>
                <a:ea typeface="メイリオ" panose="020B0604030504040204" pitchFamily="50" charset="-128"/>
              </a:rPr>
              <a:t>「ケア」や「ヤングケアラー」という言葉ではなく、「お世話」、「お手伝い」として訊ねた方が、実際の状況を話しやすいかもしれない。</a:t>
            </a:r>
            <a:endParaRPr kumimoji="1" lang="ja-JP" altLang="en-US" sz="1400" spc="300" dirty="0">
              <a:solidFill>
                <a:schemeClr val="tx1"/>
              </a:solidFill>
              <a:latin typeface="メイリオ" panose="020B0604030504040204" pitchFamily="50" charset="-128"/>
              <a:ea typeface="メイリオ" panose="020B0604030504040204" pitchFamily="50" charset="-128"/>
            </a:endParaRPr>
          </a:p>
        </p:txBody>
      </p:sp>
      <p:sp>
        <p:nvSpPr>
          <p:cNvPr id="2" name="タイトル 1">
            <a:extLst>
              <a:ext uri="{FF2B5EF4-FFF2-40B4-BE49-F238E27FC236}">
                <a16:creationId xmlns:a16="http://schemas.microsoft.com/office/drawing/2014/main" id="{249FFE98-9EAA-44A9-998F-C094775A6C4F}"/>
              </a:ext>
            </a:extLst>
          </p:cNvPr>
          <p:cNvSpPr>
            <a:spLocks noGrp="1"/>
          </p:cNvSpPr>
          <p:nvPr>
            <p:ph type="title"/>
          </p:nvPr>
        </p:nvSpPr>
        <p:spPr/>
        <p:txBody>
          <a:bodyPr>
            <a:normAutofit/>
          </a:bodyPr>
          <a:lstStyle/>
          <a:p>
            <a:r>
              <a:rPr lang="ja-JP" altLang="en-US" sz="2000" dirty="0"/>
              <a:t>ケアを担っている子ども・若者や家族の、「ヤングケアラー」という言葉の受け止め</a:t>
            </a:r>
          </a:p>
        </p:txBody>
      </p:sp>
      <p:sp>
        <p:nvSpPr>
          <p:cNvPr id="10" name="角丸四角形 9">
            <a:extLst>
              <a:ext uri="{FF2B5EF4-FFF2-40B4-BE49-F238E27FC236}">
                <a16:creationId xmlns:a16="http://schemas.microsoft.com/office/drawing/2014/main" id="{5F04E32D-B160-45E9-BAAC-E48F2B2BCF46}"/>
              </a:ext>
            </a:extLst>
          </p:cNvPr>
          <p:cNvSpPr/>
          <p:nvPr/>
        </p:nvSpPr>
        <p:spPr>
          <a:xfrm>
            <a:off x="972971" y="4167997"/>
            <a:ext cx="4556408" cy="662738"/>
          </a:xfrm>
          <a:prstGeom prst="roundRect">
            <a:avLst>
              <a:gd name="adj" fmla="val 50000"/>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ja-JP" altLang="en-US" sz="1400" spc="300" dirty="0">
                <a:solidFill>
                  <a:schemeClr val="tx1"/>
                </a:solidFill>
                <a:latin typeface="メイリオ" panose="020B0604030504040204" pitchFamily="50" charset="-128"/>
                <a:ea typeface="メイリオ" panose="020B0604030504040204" pitchFamily="50" charset="-128"/>
              </a:rPr>
              <a:t>親は子どもにケアをさせていることに自責の念を持っている可能性。</a:t>
            </a:r>
            <a:endParaRPr lang="en-US" altLang="ja-JP" sz="1400" spc="300" dirty="0">
              <a:solidFill>
                <a:schemeClr val="tx1"/>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89552CE8-1C2C-4D23-8BCA-5588A0EF5CA4}"/>
              </a:ext>
            </a:extLst>
          </p:cNvPr>
          <p:cNvSpPr txBox="1"/>
          <p:nvPr/>
        </p:nvSpPr>
        <p:spPr>
          <a:xfrm>
            <a:off x="7088071" y="1782686"/>
            <a:ext cx="4320000" cy="1358064"/>
          </a:xfrm>
          <a:prstGeom prst="rect">
            <a:avLst/>
          </a:prstGeom>
          <a:noFill/>
        </p:spPr>
        <p:txBody>
          <a:bodyPr wrap="square" rtlCol="0">
            <a:spAutoFit/>
          </a:bodyPr>
          <a:lstStyle/>
          <a:p>
            <a:pPr>
              <a:lnSpc>
                <a:spcPct val="150000"/>
              </a:lnSpc>
            </a:pPr>
            <a:r>
              <a:rPr kumimoji="1" lang="ja-JP" altLang="en-US" sz="14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a:t>
            </a:r>
            <a:r>
              <a:rPr kumimoji="1" lang="ja-JP" altLang="en-US" sz="1400" b="1"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sz="1400" u="sng" dirty="0">
                <a:latin typeface="メイリオ" panose="020B0604030504040204" pitchFamily="50" charset="-128"/>
                <a:ea typeface="メイリオ" panose="020B0604030504040204" pitchFamily="50" charset="-128"/>
              </a:rPr>
              <a:t>よい気持ち、前向きな気持ちになる表現</a:t>
            </a:r>
            <a:endParaRPr lang="en-US" altLang="ja-JP" sz="1400" u="sng" dirty="0">
              <a:latin typeface="メイリオ" panose="020B0604030504040204" pitchFamily="50" charset="-128"/>
              <a:ea typeface="メイリオ" panose="020B0604030504040204" pitchFamily="50" charset="-128"/>
            </a:endParaRPr>
          </a:p>
          <a:p>
            <a:pPr>
              <a:lnSpc>
                <a:spcPct val="150000"/>
              </a:lnSpc>
            </a:pPr>
            <a:r>
              <a:rPr kumimoji="1" lang="ja-JP" altLang="en-US" sz="1400" dirty="0">
                <a:latin typeface="メイリオ" panose="020B0604030504040204" pitchFamily="50" charset="-128"/>
                <a:ea typeface="メイリオ" panose="020B0604030504040204" pitchFamily="50" charset="-128"/>
              </a:rPr>
              <a:t>・楽しそうな活動の様子</a:t>
            </a:r>
            <a:endParaRPr kumimoji="1" lang="en-US" altLang="ja-JP" sz="1400" dirty="0">
              <a:latin typeface="メイリオ" panose="020B0604030504040204" pitchFamily="50" charset="-128"/>
              <a:ea typeface="メイリオ" panose="020B0604030504040204" pitchFamily="50" charset="-128"/>
            </a:endParaRPr>
          </a:p>
          <a:p>
            <a:pPr>
              <a:lnSpc>
                <a:spcPct val="150000"/>
              </a:lnSpc>
            </a:pPr>
            <a:r>
              <a:rPr lang="ja-JP" altLang="en-US" sz="1400" dirty="0">
                <a:latin typeface="メイリオ" panose="020B0604030504040204" pitchFamily="50" charset="-128"/>
                <a:ea typeface="メイリオ" panose="020B0604030504040204" pitchFamily="50" charset="-128"/>
              </a:rPr>
              <a:t>・寄り添う言葉、自己肯定感の高まるメッセージ</a:t>
            </a:r>
            <a:endParaRPr lang="en-US" altLang="ja-JP" sz="1400" dirty="0">
              <a:latin typeface="メイリオ" panose="020B0604030504040204" pitchFamily="50" charset="-128"/>
              <a:ea typeface="メイリオ" panose="020B0604030504040204" pitchFamily="50" charset="-128"/>
            </a:endParaRPr>
          </a:p>
          <a:p>
            <a:pPr>
              <a:lnSpc>
                <a:spcPct val="150000"/>
              </a:lnSpc>
            </a:pPr>
            <a:r>
              <a:rPr kumimoji="1" lang="ja-JP" altLang="en-US" sz="1400" dirty="0">
                <a:latin typeface="メイリオ" panose="020B0604030504040204" pitchFamily="50" charset="-128"/>
                <a:ea typeface="メイリオ" panose="020B0604030504040204" pitchFamily="50" charset="-128"/>
              </a:rPr>
              <a:t>・救い出せるこどもが増えるのはいい</a:t>
            </a:r>
          </a:p>
        </p:txBody>
      </p:sp>
      <p:sp>
        <p:nvSpPr>
          <p:cNvPr id="12" name="ホームベース 6">
            <a:extLst>
              <a:ext uri="{FF2B5EF4-FFF2-40B4-BE49-F238E27FC236}">
                <a16:creationId xmlns:a16="http://schemas.microsoft.com/office/drawing/2014/main" id="{1D1CF941-7384-4514-A6C3-E3BB84F8210D}"/>
              </a:ext>
            </a:extLst>
          </p:cNvPr>
          <p:cNvSpPr/>
          <p:nvPr/>
        </p:nvSpPr>
        <p:spPr>
          <a:xfrm rot="5400000">
            <a:off x="5915112" y="4680278"/>
            <a:ext cx="174916" cy="900000"/>
          </a:xfrm>
          <a:prstGeom prst="homePlate">
            <a:avLst>
              <a:gd name="adj" fmla="val 10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9B0D049D-C85C-4D42-BE10-4919CE30E59D}"/>
              </a:ext>
            </a:extLst>
          </p:cNvPr>
          <p:cNvSpPr txBox="1"/>
          <p:nvPr/>
        </p:nvSpPr>
        <p:spPr>
          <a:xfrm>
            <a:off x="628376" y="1313233"/>
            <a:ext cx="11416868" cy="388568"/>
          </a:xfrm>
          <a:prstGeom prst="rect">
            <a:avLst/>
          </a:prstGeom>
          <a:noFill/>
        </p:spPr>
        <p:txBody>
          <a:bodyPr wrap="square" rtlCol="0">
            <a:spAutoFit/>
          </a:bodyPr>
          <a:lstStyle/>
          <a:p>
            <a:pPr>
              <a:lnSpc>
                <a:spcPct val="150000"/>
              </a:lnSpc>
            </a:pPr>
            <a:r>
              <a:rPr lang="ja-JP" altLang="en-US" sz="1400" dirty="0">
                <a:latin typeface="メイリオ" panose="020B0604030504040204" pitchFamily="50" charset="-128"/>
                <a:ea typeface="メイリオ" panose="020B0604030504040204" pitchFamily="50" charset="-128"/>
              </a:rPr>
              <a:t>ヤングケアラーの広報物に触れた際の感想をケアを担っている子ども・若者やその家族に尋ねた結果です。</a:t>
            </a:r>
            <a:endParaRPr kumimoji="1" lang="ja-JP" altLang="en-US" sz="1400" dirty="0">
              <a:latin typeface="メイリオ" panose="020B0604030504040204" pitchFamily="50" charset="-128"/>
              <a:ea typeface="メイリオ" panose="020B0604030504040204" pitchFamily="50" charset="-128"/>
            </a:endParaRPr>
          </a:p>
        </p:txBody>
      </p:sp>
      <p:sp>
        <p:nvSpPr>
          <p:cNvPr id="3" name="角丸四角形 2">
            <a:extLst>
              <a:ext uri="{FF2B5EF4-FFF2-40B4-BE49-F238E27FC236}">
                <a16:creationId xmlns:a16="http://schemas.microsoft.com/office/drawing/2014/main" id="{5EA4E351-F6C5-E814-1729-8F9E4634ADB9}"/>
              </a:ext>
            </a:extLst>
          </p:cNvPr>
          <p:cNvSpPr/>
          <p:nvPr/>
        </p:nvSpPr>
        <p:spPr>
          <a:xfrm>
            <a:off x="6388156" y="4132067"/>
            <a:ext cx="5126905" cy="662738"/>
          </a:xfrm>
          <a:prstGeom prst="roundRect">
            <a:avLst>
              <a:gd name="adj" fmla="val 50000"/>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ja-JP" altLang="en-US" sz="1400" spc="300" dirty="0">
                <a:solidFill>
                  <a:schemeClr val="tx1"/>
                </a:solidFill>
                <a:latin typeface="メイリオ" panose="020B0604030504040204" pitchFamily="50" charset="-128"/>
                <a:ea typeface="メイリオ" panose="020B0604030504040204" pitchFamily="50" charset="-128"/>
              </a:rPr>
              <a:t>子どもは「ヤングケアラー」という言葉に反応してラベルを貼られたくない可能性。</a:t>
            </a:r>
            <a:endParaRPr lang="en-US" altLang="ja-JP" sz="1400" spc="300" dirty="0">
              <a:solidFill>
                <a:schemeClr val="tx1"/>
              </a:solidFill>
              <a:latin typeface="メイリオ" panose="020B0604030504040204" pitchFamily="50" charset="-128"/>
              <a:ea typeface="メイリオ" panose="020B0604030504040204" pitchFamily="50" charset="-128"/>
            </a:endParaRPr>
          </a:p>
        </p:txBody>
      </p:sp>
      <p:sp>
        <p:nvSpPr>
          <p:cNvPr id="4" name="ホームベース 3">
            <a:extLst>
              <a:ext uri="{FF2B5EF4-FFF2-40B4-BE49-F238E27FC236}">
                <a16:creationId xmlns:a16="http://schemas.microsoft.com/office/drawing/2014/main" id="{D783BE84-B345-203B-8DE2-3F8D6FE1869B}"/>
              </a:ext>
            </a:extLst>
          </p:cNvPr>
          <p:cNvSpPr/>
          <p:nvPr/>
        </p:nvSpPr>
        <p:spPr>
          <a:xfrm rot="5400000">
            <a:off x="3252697" y="3538097"/>
            <a:ext cx="252000" cy="900000"/>
          </a:xfrm>
          <a:prstGeom prst="homePlate">
            <a:avLst>
              <a:gd name="adj" fmla="val 10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ホームベース 13">
            <a:extLst>
              <a:ext uri="{FF2B5EF4-FFF2-40B4-BE49-F238E27FC236}">
                <a16:creationId xmlns:a16="http://schemas.microsoft.com/office/drawing/2014/main" id="{7563D0CE-2EFA-CB1E-41D4-E7A36E579BA9}"/>
              </a:ext>
            </a:extLst>
          </p:cNvPr>
          <p:cNvSpPr/>
          <p:nvPr/>
        </p:nvSpPr>
        <p:spPr>
          <a:xfrm rot="5400000">
            <a:off x="8965599" y="3510301"/>
            <a:ext cx="252000" cy="900000"/>
          </a:xfrm>
          <a:prstGeom prst="homePlate">
            <a:avLst>
              <a:gd name="adj" fmla="val 10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3898880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483EDDB3-8C1E-A436-6A53-7BAFF131DBBB}"/>
              </a:ext>
            </a:extLst>
          </p:cNvPr>
          <p:cNvSpPr txBox="1"/>
          <p:nvPr/>
        </p:nvSpPr>
        <p:spPr>
          <a:xfrm>
            <a:off x="8639072" y="6354571"/>
            <a:ext cx="3202969" cy="253916"/>
          </a:xfrm>
          <a:prstGeom prst="rect">
            <a:avLst/>
          </a:prstGeom>
          <a:noFill/>
        </p:spPr>
        <p:txBody>
          <a:bodyPr wrap="square" rtlCol="0">
            <a:spAutoFit/>
          </a:bodyPr>
          <a:lstStyle/>
          <a:p>
            <a:pPr algn="r"/>
            <a:r>
              <a:rPr lang="ja-JP" altLang="en-US" sz="1050" dirty="0">
                <a:latin typeface="メイリオ" panose="020B0604030504040204" pitchFamily="50" charset="-128"/>
                <a:ea typeface="メイリオ" panose="020B0604030504040204" pitchFamily="50" charset="-128"/>
              </a:rPr>
              <a:t>援助要請と被援助志向性の心理学</a:t>
            </a:r>
            <a:r>
              <a:rPr lang="en-US" altLang="ja-JP" sz="1050" dirty="0">
                <a:latin typeface="メイリオ" panose="020B0604030504040204" pitchFamily="50" charset="-128"/>
                <a:ea typeface="メイリオ" panose="020B0604030504040204" pitchFamily="50" charset="-128"/>
              </a:rPr>
              <a:t> </a:t>
            </a:r>
            <a:r>
              <a:rPr lang="ja-JP" altLang="en-US" sz="1050" dirty="0">
                <a:latin typeface="メイリオ" panose="020B0604030504040204" pitchFamily="50" charset="-128"/>
                <a:ea typeface="メイリオ" panose="020B0604030504040204" pitchFamily="50" charset="-128"/>
              </a:rPr>
              <a:t>金子書房</a:t>
            </a:r>
            <a:r>
              <a:rPr lang="en-US" altLang="ja-JP" sz="1050" dirty="0">
                <a:latin typeface="メイリオ" panose="020B0604030504040204" pitchFamily="50" charset="-128"/>
                <a:ea typeface="メイリオ" panose="020B0604030504040204" pitchFamily="50" charset="-128"/>
              </a:rPr>
              <a:t> p176</a:t>
            </a:r>
          </a:p>
        </p:txBody>
      </p:sp>
      <p:sp>
        <p:nvSpPr>
          <p:cNvPr id="3" name="角丸四角形 9">
            <a:extLst>
              <a:ext uri="{FF2B5EF4-FFF2-40B4-BE49-F238E27FC236}">
                <a16:creationId xmlns:a16="http://schemas.microsoft.com/office/drawing/2014/main" id="{0771F3ED-675C-78CF-2307-118C46DB780C}"/>
              </a:ext>
            </a:extLst>
          </p:cNvPr>
          <p:cNvSpPr/>
          <p:nvPr/>
        </p:nvSpPr>
        <p:spPr>
          <a:xfrm>
            <a:off x="647072" y="1374154"/>
            <a:ext cx="7092000" cy="8223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20000"/>
              </a:lnSpc>
            </a:pPr>
            <a:r>
              <a:rPr lang="ja-JP" altLang="en-US" sz="1400" spc="300" dirty="0">
                <a:solidFill>
                  <a:schemeClr val="tx1"/>
                </a:solidFill>
                <a:latin typeface="メイリオ" panose="020B0604030504040204" pitchFamily="50" charset="-128"/>
                <a:ea typeface="メイリオ" panose="020B0604030504040204" pitchFamily="50" charset="-128"/>
              </a:rPr>
              <a:t>みなさんは、関わっている子どもやご世帯に援助の申し出をしたときに断られたことはありませんか。</a:t>
            </a:r>
            <a:endParaRPr lang="en-US" altLang="ja-JP" sz="1400" spc="300" dirty="0">
              <a:solidFill>
                <a:schemeClr val="tx1"/>
              </a:solidFill>
              <a:latin typeface="メイリオ" panose="020B0604030504040204" pitchFamily="50" charset="-128"/>
              <a:ea typeface="メイリオ" panose="020B0604030504040204" pitchFamily="50" charset="-128"/>
            </a:endParaRPr>
          </a:p>
          <a:p>
            <a:pPr>
              <a:lnSpc>
                <a:spcPct val="120000"/>
              </a:lnSpc>
            </a:pPr>
            <a:r>
              <a:rPr lang="ja-JP" altLang="en-US" sz="1400" spc="300" dirty="0">
                <a:solidFill>
                  <a:schemeClr val="tx1"/>
                </a:solidFill>
                <a:latin typeface="メイリオ" panose="020B0604030504040204" pitchFamily="50" charset="-128"/>
                <a:ea typeface="メイリオ" panose="020B0604030504040204" pitchFamily="50" charset="-128"/>
              </a:rPr>
              <a:t>援助の受容に至るには、右のようなプロセスをたどります。</a:t>
            </a:r>
            <a:endParaRPr lang="en-US" altLang="ja-JP" sz="1400" spc="300" dirty="0">
              <a:solidFill>
                <a:schemeClr val="tx1"/>
              </a:solidFill>
              <a:latin typeface="メイリオ" panose="020B0604030504040204" pitchFamily="50" charset="-128"/>
              <a:ea typeface="メイリオ" panose="020B0604030504040204" pitchFamily="50" charset="-128"/>
            </a:endParaRPr>
          </a:p>
        </p:txBody>
      </p:sp>
      <p:sp>
        <p:nvSpPr>
          <p:cNvPr id="10" name="タイトル 9">
            <a:extLst>
              <a:ext uri="{FF2B5EF4-FFF2-40B4-BE49-F238E27FC236}">
                <a16:creationId xmlns:a16="http://schemas.microsoft.com/office/drawing/2014/main" id="{579ED292-7C52-E5DE-39B9-0716912D7A49}"/>
              </a:ext>
            </a:extLst>
          </p:cNvPr>
          <p:cNvSpPr>
            <a:spLocks noGrp="1"/>
          </p:cNvSpPr>
          <p:nvPr>
            <p:ph type="title"/>
          </p:nvPr>
        </p:nvSpPr>
        <p:spPr>
          <a:xfrm>
            <a:off x="1311580" y="645328"/>
            <a:ext cx="10080000" cy="720000"/>
          </a:xfrm>
        </p:spPr>
        <p:txBody>
          <a:bodyPr/>
          <a:lstStyle/>
          <a:p>
            <a:r>
              <a:rPr lang="ja-JP" altLang="en-US" dirty="0"/>
              <a:t>援助を受け入れる（受容）までのプロセス</a:t>
            </a:r>
          </a:p>
        </p:txBody>
      </p:sp>
      <p:sp>
        <p:nvSpPr>
          <p:cNvPr id="11" name="テキスト ボックス 10">
            <a:extLst>
              <a:ext uri="{FF2B5EF4-FFF2-40B4-BE49-F238E27FC236}">
                <a16:creationId xmlns:a16="http://schemas.microsoft.com/office/drawing/2014/main" id="{E2645525-DCF5-49C6-BB05-18247C4CE024}"/>
              </a:ext>
            </a:extLst>
          </p:cNvPr>
          <p:cNvSpPr txBox="1"/>
          <p:nvPr/>
        </p:nvSpPr>
        <p:spPr>
          <a:xfrm>
            <a:off x="6809171" y="4522256"/>
            <a:ext cx="1440000" cy="1440000"/>
          </a:xfrm>
          <a:prstGeom prst="ellipse">
            <a:avLst/>
          </a:prstGeom>
          <a:solidFill>
            <a:srgbClr val="FFCCFF"/>
          </a:solidFill>
          <a:ln>
            <a:noFill/>
          </a:ln>
          <a:effectLst>
            <a:softEdge rad="101600"/>
          </a:effectLst>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どのブロセスにいるのかを知り、関わりや質問を工夫する</a:t>
            </a:r>
          </a:p>
        </p:txBody>
      </p:sp>
      <p:sp>
        <p:nvSpPr>
          <p:cNvPr id="12" name="テキスト ボックス 11">
            <a:extLst>
              <a:ext uri="{FF2B5EF4-FFF2-40B4-BE49-F238E27FC236}">
                <a16:creationId xmlns:a16="http://schemas.microsoft.com/office/drawing/2014/main" id="{919ED72F-565F-4AE0-833F-7BFF12306B8A}"/>
              </a:ext>
            </a:extLst>
          </p:cNvPr>
          <p:cNvSpPr txBox="1"/>
          <p:nvPr/>
        </p:nvSpPr>
        <p:spPr>
          <a:xfrm>
            <a:off x="3529703" y="3457283"/>
            <a:ext cx="4840300" cy="1440000"/>
          </a:xfrm>
          <a:prstGeom prst="ellipse">
            <a:avLst/>
          </a:prstGeom>
          <a:solidFill>
            <a:schemeClr val="bg1"/>
          </a:solidFill>
          <a:ln>
            <a:noFill/>
          </a:ln>
          <a:effectLst>
            <a:softEdge rad="101600"/>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prstClr val="black"/>
                </a:solidFill>
                <a:latin typeface="メイリオ" panose="020B0604030504040204" pitchFamily="50" charset="-128"/>
                <a:ea typeface="メイリオ" panose="020B0604030504040204" pitchFamily="50" charset="-128"/>
              </a:rPr>
              <a:t>①</a:t>
            </a:r>
            <a:r>
              <a:rPr lang="ja-JP" altLang="en-US" sz="1200" dirty="0">
                <a:solidFill>
                  <a:prstClr val="black"/>
                </a:solidFill>
                <a:latin typeface="メイリオ" panose="020B0604030504040204" pitchFamily="50" charset="-128"/>
                <a:ea typeface="メイリオ" panose="020B0604030504040204" pitchFamily="50" charset="-128"/>
              </a:rPr>
              <a:t>問題への気づき</a:t>
            </a:r>
            <a:endParaRPr lang="en-US" altLang="ja-JP" sz="12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r>
              <a:rPr lang="en-US" altLang="ja-JP" sz="1200" dirty="0">
                <a:solidFill>
                  <a:prstClr val="black"/>
                </a:solidFill>
                <a:latin typeface="メイリオ" panose="020B0604030504040204" pitchFamily="50" charset="-128"/>
                <a:ea typeface="メイリオ" panose="020B0604030504040204" pitchFamily="50" charset="-128"/>
              </a:rPr>
              <a:t> </a:t>
            </a:r>
            <a:r>
              <a:rPr lang="ja-JP" altLang="en-US" sz="1200" dirty="0">
                <a:solidFill>
                  <a:prstClr val="black"/>
                </a:solidFill>
                <a:latin typeface="メイリオ" panose="020B0604030504040204" pitchFamily="50" charset="-128"/>
                <a:ea typeface="メイリオ" panose="020B0604030504040204" pitchFamily="50" charset="-128"/>
              </a:rPr>
              <a:t>他者の家庭と比較できる材料に乏しい</a:t>
            </a:r>
            <a:endParaRPr lang="en-US" altLang="ja-JP" sz="12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prstClr val="black"/>
                </a:solidFill>
                <a:latin typeface="メイリオ" panose="020B0604030504040204" pitchFamily="50" charset="-128"/>
                <a:ea typeface="メイリオ" panose="020B0604030504040204" pitchFamily="50" charset="-128"/>
              </a:rPr>
              <a:t>②</a:t>
            </a:r>
            <a:r>
              <a:rPr lang="ja-JP" altLang="en-US" sz="1200" dirty="0">
                <a:solidFill>
                  <a:prstClr val="black"/>
                </a:solidFill>
                <a:latin typeface="メイリオ" panose="020B0604030504040204" pitchFamily="50" charset="-128"/>
                <a:ea typeface="メイリオ" panose="020B0604030504040204" pitchFamily="50" charset="-128"/>
              </a:rPr>
              <a:t>問題の重大性判断</a:t>
            </a:r>
            <a:endParaRPr lang="en-US" altLang="ja-JP" sz="12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prstClr val="black"/>
                </a:solidFill>
                <a:latin typeface="メイリオ" panose="020B0604030504040204" pitchFamily="50" charset="-128"/>
                <a:ea typeface="メイリオ" panose="020B0604030504040204" pitchFamily="50" charset="-128"/>
              </a:rPr>
              <a:t>… </a:t>
            </a:r>
            <a:r>
              <a:rPr lang="ja-JP" altLang="en-US" sz="1200" dirty="0">
                <a:solidFill>
                  <a:prstClr val="black"/>
                </a:solidFill>
                <a:latin typeface="メイリオ" panose="020B0604030504040204" pitchFamily="50" charset="-128"/>
                <a:ea typeface="メイリオ" panose="020B0604030504040204" pitchFamily="50" charset="-128"/>
              </a:rPr>
              <a:t>ケアによる将来への影響がわからない</a:t>
            </a:r>
            <a:endParaRPr lang="en-US" altLang="ja-JP" sz="12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prstClr val="black"/>
                </a:solidFill>
                <a:latin typeface="メイリオ" panose="020B0604030504040204" pitchFamily="50" charset="-128"/>
                <a:ea typeface="メイリオ" panose="020B0604030504040204" pitchFamily="50" charset="-128"/>
              </a:rPr>
              <a:t>③</a:t>
            </a:r>
            <a:r>
              <a:rPr lang="ja-JP" altLang="en-US" sz="1200" dirty="0">
                <a:solidFill>
                  <a:prstClr val="black"/>
                </a:solidFill>
                <a:latin typeface="メイリオ" panose="020B0604030504040204" pitchFamily="50" charset="-128"/>
                <a:ea typeface="メイリオ" panose="020B0604030504040204" pitchFamily="50" charset="-128"/>
              </a:rPr>
              <a:t>自己解決能力の判断</a:t>
            </a:r>
            <a:endParaRPr lang="en-US" altLang="ja-JP" sz="12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 </a:t>
            </a: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これまでケアができてきた</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④</a:t>
            </a: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援助要請の意思決定</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prstClr val="black"/>
                </a:solidFill>
                <a:latin typeface="メイリオ" panose="020B0604030504040204" pitchFamily="50" charset="-128"/>
                <a:ea typeface="メイリオ" panose="020B0604030504040204" pitchFamily="50" charset="-128"/>
              </a:rPr>
              <a:t>… </a:t>
            </a:r>
            <a:r>
              <a:rPr lang="ja-JP" altLang="en-US" sz="1200">
                <a:solidFill>
                  <a:prstClr val="black"/>
                </a:solidFill>
                <a:latin typeface="メイリオ" panose="020B0604030504040204" pitchFamily="50" charset="-128"/>
                <a:ea typeface="メイリオ" panose="020B0604030504040204" pitchFamily="50" charset="-128"/>
              </a:rPr>
              <a:t>培ってきた援助</a:t>
            </a:r>
            <a:r>
              <a:rPr lang="ja-JP" altLang="en-US" sz="1200" dirty="0">
                <a:solidFill>
                  <a:prstClr val="black"/>
                </a:solidFill>
                <a:latin typeface="メイリオ" panose="020B0604030504040204" pitchFamily="50" charset="-128"/>
                <a:ea typeface="メイリオ" panose="020B0604030504040204" pitchFamily="50" charset="-128"/>
              </a:rPr>
              <a:t>を受ける抵抗感</a:t>
            </a:r>
            <a:endParaRPr lang="en-US" altLang="ja-JP" sz="12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b="1" i="1" dirty="0">
                <a:solidFill>
                  <a:prstClr val="black"/>
                </a:solidFill>
                <a:latin typeface="メイリオ" panose="020B0604030504040204" pitchFamily="50" charset="-128"/>
                <a:ea typeface="メイリオ" panose="020B0604030504040204" pitchFamily="50" charset="-128"/>
              </a:rPr>
              <a:t>⑤</a:t>
            </a:r>
            <a:r>
              <a:rPr lang="ja-JP" altLang="en-US" sz="1200" b="1" i="1" dirty="0">
                <a:solidFill>
                  <a:prstClr val="black"/>
                </a:solidFill>
                <a:latin typeface="メイリオ" panose="020B0604030504040204" pitchFamily="50" charset="-128"/>
                <a:ea typeface="メイリオ" panose="020B0604030504040204" pitchFamily="50" charset="-128"/>
              </a:rPr>
              <a:t>潜在的援助者の探究</a:t>
            </a:r>
            <a:endParaRPr lang="en-US" altLang="ja-JP" sz="1200" b="1" i="1"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1" i="1"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 </a:t>
            </a:r>
            <a:r>
              <a:rPr kumimoji="1" lang="ja-JP" altLang="en-US" sz="1200" b="1" i="1"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日頃から関わる安心できる大人</a:t>
            </a:r>
            <a:endParaRPr kumimoji="1" lang="en-US" altLang="ja-JP" sz="1200" b="1" i="1"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⑥</a:t>
            </a: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援助要請方略の検討</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prstClr val="black"/>
                </a:solidFill>
                <a:latin typeface="メイリオ" panose="020B0604030504040204" pitchFamily="50" charset="-128"/>
                <a:ea typeface="メイリオ" panose="020B0604030504040204" pitchFamily="50" charset="-128"/>
              </a:rPr>
              <a:t>… </a:t>
            </a:r>
            <a:r>
              <a:rPr lang="ja-JP" altLang="en-US" sz="1200" dirty="0">
                <a:solidFill>
                  <a:prstClr val="black"/>
                </a:solidFill>
                <a:latin typeface="メイリオ" panose="020B0604030504040204" pitchFamily="50" charset="-128"/>
                <a:ea typeface="メイリオ" panose="020B0604030504040204" pitchFamily="50" charset="-128"/>
              </a:rPr>
              <a:t>相談するきっかけ</a:t>
            </a:r>
            <a:endParaRPr lang="en-US" altLang="ja-JP" sz="12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prstClr val="black"/>
                </a:solidFill>
                <a:latin typeface="メイリオ" panose="020B0604030504040204" pitchFamily="50" charset="-128"/>
                <a:ea typeface="メイリオ" panose="020B0604030504040204" pitchFamily="50" charset="-128"/>
              </a:rPr>
              <a:t>⑦</a:t>
            </a:r>
            <a:r>
              <a:rPr lang="ja-JP" altLang="en-US" sz="1200" dirty="0">
                <a:solidFill>
                  <a:prstClr val="black"/>
                </a:solidFill>
                <a:latin typeface="メイリオ" panose="020B0604030504040204" pitchFamily="50" charset="-128"/>
                <a:ea typeface="メイリオ" panose="020B0604030504040204" pitchFamily="50" charset="-128"/>
              </a:rPr>
              <a:t>要請の評価</a:t>
            </a:r>
            <a:endParaRPr lang="en-US" altLang="ja-JP" sz="12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 </a:t>
            </a:r>
            <a:r>
              <a:rPr lang="ja-JP" altLang="en-US" sz="1200" dirty="0">
                <a:solidFill>
                  <a:prstClr val="black"/>
                </a:solidFill>
                <a:latin typeface="メイリオ" panose="020B0604030504040204" pitchFamily="50" charset="-128"/>
                <a:ea typeface="メイリオ" panose="020B0604030504040204" pitchFamily="50" charset="-128"/>
              </a:rPr>
              <a:t>自分のペースで相談できたか</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68A55184-FA45-422D-8293-3B7EB0D8F773}"/>
              </a:ext>
            </a:extLst>
          </p:cNvPr>
          <p:cNvSpPr txBox="1"/>
          <p:nvPr/>
        </p:nvSpPr>
        <p:spPr>
          <a:xfrm>
            <a:off x="597832" y="2479035"/>
            <a:ext cx="3385664" cy="822305"/>
          </a:xfrm>
          <a:prstGeom prst="ellipse">
            <a:avLst/>
          </a:prstGeom>
          <a:solidFill>
            <a:srgbClr val="CCECFF"/>
          </a:solidFill>
          <a:ln>
            <a:noFill/>
          </a:ln>
          <a:effectLst>
            <a:softEdge rad="101600"/>
          </a:effectLst>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dirty="0">
                <a:solidFill>
                  <a:prstClr val="black"/>
                </a:solidFill>
                <a:latin typeface="メイリオ" panose="020B0604030504040204" pitchFamily="50" charset="-128"/>
                <a:ea typeface="メイリオ" panose="020B0604030504040204" pitchFamily="50" charset="-128"/>
              </a:rPr>
              <a:t>世話について相談をしたことがある</a:t>
            </a:r>
            <a:endParaRPr kumimoji="1" lang="ja-JP" altLang="en-US" sz="16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pic>
        <p:nvPicPr>
          <p:cNvPr id="4" name="図 3" descr="ダイアグラム&#10;&#10;自動的に生成された説明">
            <a:extLst>
              <a:ext uri="{FF2B5EF4-FFF2-40B4-BE49-F238E27FC236}">
                <a16:creationId xmlns:a16="http://schemas.microsoft.com/office/drawing/2014/main" id="{31C6C8E9-284B-9EAF-ACDE-C9146904196B}"/>
              </a:ext>
            </a:extLst>
          </p:cNvPr>
          <p:cNvPicPr>
            <a:picLocks noChangeAspect="1"/>
          </p:cNvPicPr>
          <p:nvPr/>
        </p:nvPicPr>
        <p:blipFill rotWithShape="1">
          <a:blip r:embed="rId3"/>
          <a:srcRect l="26611" t="94624" r="12134" b="2634"/>
          <a:stretch/>
        </p:blipFill>
        <p:spPr>
          <a:xfrm>
            <a:off x="9728482" y="6190493"/>
            <a:ext cx="2052000" cy="118183"/>
          </a:xfrm>
          <a:prstGeom prst="rect">
            <a:avLst/>
          </a:prstGeom>
        </p:spPr>
      </p:pic>
      <p:grpSp>
        <p:nvGrpSpPr>
          <p:cNvPr id="97" name="グループ化 96">
            <a:extLst>
              <a:ext uri="{FF2B5EF4-FFF2-40B4-BE49-F238E27FC236}">
                <a16:creationId xmlns:a16="http://schemas.microsoft.com/office/drawing/2014/main" id="{FC0B9EC3-EE55-D980-5188-485342FBD443}"/>
              </a:ext>
            </a:extLst>
          </p:cNvPr>
          <p:cNvGrpSpPr/>
          <p:nvPr/>
        </p:nvGrpSpPr>
        <p:grpSpPr>
          <a:xfrm>
            <a:off x="7710040" y="549065"/>
            <a:ext cx="3830793" cy="5811755"/>
            <a:chOff x="7848586" y="549065"/>
            <a:chExt cx="3830793" cy="5811755"/>
          </a:xfrm>
        </p:grpSpPr>
        <p:cxnSp>
          <p:nvCxnSpPr>
            <p:cNvPr id="77" name="直線矢印コネクタ 76">
              <a:extLst>
                <a:ext uri="{FF2B5EF4-FFF2-40B4-BE49-F238E27FC236}">
                  <a16:creationId xmlns:a16="http://schemas.microsoft.com/office/drawing/2014/main" id="{44A7033C-EFE5-2402-0616-9A27F54826F9}"/>
                </a:ext>
              </a:extLst>
            </p:cNvPr>
            <p:cNvCxnSpPr>
              <a:cxnSpLocks/>
            </p:cNvCxnSpPr>
            <p:nvPr/>
          </p:nvCxnSpPr>
          <p:spPr>
            <a:xfrm>
              <a:off x="9816439" y="5694992"/>
              <a:ext cx="828000"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grpSp>
          <p:nvGrpSpPr>
            <p:cNvPr id="96" name="グループ化 95">
              <a:extLst>
                <a:ext uri="{FF2B5EF4-FFF2-40B4-BE49-F238E27FC236}">
                  <a16:creationId xmlns:a16="http://schemas.microsoft.com/office/drawing/2014/main" id="{D8A44BAD-758C-D21C-EED7-5B546FA40FB3}"/>
                </a:ext>
              </a:extLst>
            </p:cNvPr>
            <p:cNvGrpSpPr/>
            <p:nvPr/>
          </p:nvGrpSpPr>
          <p:grpSpPr>
            <a:xfrm>
              <a:off x="7848586" y="549065"/>
              <a:ext cx="3830793" cy="5811755"/>
              <a:chOff x="7606133" y="549065"/>
              <a:chExt cx="3830793" cy="5811755"/>
            </a:xfrm>
          </p:grpSpPr>
          <p:sp>
            <p:nvSpPr>
              <p:cNvPr id="5" name="四角形: 角を丸くする 4">
                <a:extLst>
                  <a:ext uri="{FF2B5EF4-FFF2-40B4-BE49-F238E27FC236}">
                    <a16:creationId xmlns:a16="http://schemas.microsoft.com/office/drawing/2014/main" id="{8613B58D-8CD2-A445-ED73-DD7DCFBEC4D1}"/>
                  </a:ext>
                </a:extLst>
              </p:cNvPr>
              <p:cNvSpPr/>
              <p:nvPr/>
            </p:nvSpPr>
            <p:spPr>
              <a:xfrm>
                <a:off x="8406163" y="590373"/>
                <a:ext cx="1152000" cy="258473"/>
              </a:xfrm>
              <a:prstGeom prst="roundRect">
                <a:avLst/>
              </a:prstGeom>
              <a:ln w="6350"/>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900" dirty="0">
                    <a:latin typeface="BIZ UDP明朝 Medium" panose="02020500000000000000" pitchFamily="18" charset="-128"/>
                    <a:ea typeface="BIZ UDP明朝 Medium" panose="02020500000000000000" pitchFamily="18" charset="-128"/>
                  </a:rPr>
                  <a:t>①問題への気づき</a:t>
                </a:r>
              </a:p>
            </p:txBody>
          </p:sp>
          <p:sp>
            <p:nvSpPr>
              <p:cNvPr id="9" name="正方形/長方形 8">
                <a:extLst>
                  <a:ext uri="{FF2B5EF4-FFF2-40B4-BE49-F238E27FC236}">
                    <a16:creationId xmlns:a16="http://schemas.microsoft.com/office/drawing/2014/main" id="{42946889-3CAD-692B-C653-5114A479F6F2}"/>
                  </a:ext>
                </a:extLst>
              </p:cNvPr>
              <p:cNvSpPr/>
              <p:nvPr/>
            </p:nvSpPr>
            <p:spPr>
              <a:xfrm>
                <a:off x="10421999" y="590372"/>
                <a:ext cx="1008000" cy="258473"/>
              </a:xfrm>
              <a:prstGeom prst="rect">
                <a:avLst/>
              </a:prstGeom>
              <a:ln w="6350"/>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900" dirty="0">
                    <a:latin typeface="BIZ UDP明朝 Medium" panose="02020500000000000000" pitchFamily="18" charset="-128"/>
                    <a:ea typeface="BIZ UDP明朝 Medium" panose="02020500000000000000" pitchFamily="18" charset="-128"/>
                  </a:rPr>
                  <a:t>援助の非要請</a:t>
                </a:r>
              </a:p>
            </p:txBody>
          </p:sp>
          <p:sp>
            <p:nvSpPr>
              <p:cNvPr id="14" name="正方形/長方形 13">
                <a:extLst>
                  <a:ext uri="{FF2B5EF4-FFF2-40B4-BE49-F238E27FC236}">
                    <a16:creationId xmlns:a16="http://schemas.microsoft.com/office/drawing/2014/main" id="{F3A88FCA-3E69-0B75-D442-70711E41BD45}"/>
                  </a:ext>
                </a:extLst>
              </p:cNvPr>
              <p:cNvSpPr/>
              <p:nvPr/>
            </p:nvSpPr>
            <p:spPr>
              <a:xfrm>
                <a:off x="9113499" y="2508277"/>
                <a:ext cx="1152000" cy="360000"/>
              </a:xfrm>
              <a:prstGeom prst="rect">
                <a:avLst/>
              </a:prstGeom>
              <a:ln w="6350"/>
            </p:spPr>
            <p:style>
              <a:lnRef idx="2">
                <a:schemeClr val="dk1"/>
              </a:lnRef>
              <a:fillRef idx="1">
                <a:schemeClr val="lt1"/>
              </a:fillRef>
              <a:effectRef idx="0">
                <a:schemeClr val="dk1"/>
              </a:effectRef>
              <a:fontRef idx="minor">
                <a:schemeClr val="dk1"/>
              </a:fontRef>
            </p:style>
            <p:txBody>
              <a:bodyPr rtlCol="0" anchor="ctr"/>
              <a:lstStyle/>
              <a:p>
                <a:r>
                  <a:rPr kumimoji="1" lang="ja-JP" altLang="en-US" sz="900" dirty="0">
                    <a:latin typeface="BIZ UDP明朝 Medium" panose="02020500000000000000" pitchFamily="18" charset="-128"/>
                    <a:ea typeface="BIZ UDP明朝 Medium" panose="02020500000000000000" pitchFamily="18" charset="-128"/>
                  </a:rPr>
                  <a:t>援助要請による</a:t>
                </a:r>
                <a:endParaRPr kumimoji="1" lang="en-US" altLang="ja-JP" sz="900" dirty="0">
                  <a:latin typeface="BIZ UDP明朝 Medium" panose="02020500000000000000" pitchFamily="18" charset="-128"/>
                  <a:ea typeface="BIZ UDP明朝 Medium" panose="02020500000000000000" pitchFamily="18" charset="-128"/>
                </a:endParaRPr>
              </a:p>
              <a:p>
                <a:r>
                  <a:rPr kumimoji="1" lang="ja-JP" altLang="en-US" sz="900" dirty="0">
                    <a:latin typeface="BIZ UDP明朝 Medium" panose="02020500000000000000" pitchFamily="18" charset="-128"/>
                    <a:ea typeface="BIZ UDP明朝 Medium" panose="02020500000000000000" pitchFamily="18" charset="-128"/>
                  </a:rPr>
                  <a:t>利得とコストの分析</a:t>
                </a:r>
              </a:p>
            </p:txBody>
          </p:sp>
          <p:sp>
            <p:nvSpPr>
              <p:cNvPr id="15" name="正方形/長方形 14">
                <a:extLst>
                  <a:ext uri="{FF2B5EF4-FFF2-40B4-BE49-F238E27FC236}">
                    <a16:creationId xmlns:a16="http://schemas.microsoft.com/office/drawing/2014/main" id="{FA992FFC-F040-6538-E91B-F9C9E0AB7542}"/>
                  </a:ext>
                </a:extLst>
              </p:cNvPr>
              <p:cNvSpPr/>
              <p:nvPr/>
            </p:nvSpPr>
            <p:spPr>
              <a:xfrm>
                <a:off x="10428926" y="1789319"/>
                <a:ext cx="1008000" cy="258473"/>
              </a:xfrm>
              <a:prstGeom prst="rect">
                <a:avLst/>
              </a:prstGeom>
              <a:ln w="6350"/>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900" dirty="0">
                    <a:latin typeface="BIZ UDP明朝 Medium" panose="02020500000000000000" pitchFamily="18" charset="-128"/>
                    <a:ea typeface="BIZ UDP明朝 Medium" panose="02020500000000000000" pitchFamily="18" charset="-128"/>
                  </a:rPr>
                  <a:t>問題の自己解決</a:t>
                </a:r>
              </a:p>
            </p:txBody>
          </p:sp>
          <p:sp>
            <p:nvSpPr>
              <p:cNvPr id="16" name="正方形/長方形 15">
                <a:extLst>
                  <a:ext uri="{FF2B5EF4-FFF2-40B4-BE49-F238E27FC236}">
                    <a16:creationId xmlns:a16="http://schemas.microsoft.com/office/drawing/2014/main" id="{3E44FD78-52FE-61AB-F746-C4978DCC9C06}"/>
                  </a:ext>
                </a:extLst>
              </p:cNvPr>
              <p:cNvSpPr/>
              <p:nvPr/>
            </p:nvSpPr>
            <p:spPr>
              <a:xfrm>
                <a:off x="10428926" y="3231548"/>
                <a:ext cx="1008000" cy="258473"/>
              </a:xfrm>
              <a:prstGeom prst="rect">
                <a:avLst/>
              </a:prstGeom>
              <a:ln w="6350"/>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900" dirty="0">
                    <a:latin typeface="BIZ UDP明朝 Medium" panose="02020500000000000000" pitchFamily="18" charset="-128"/>
                    <a:ea typeface="BIZ UDP明朝 Medium" panose="02020500000000000000" pitchFamily="18" charset="-128"/>
                  </a:rPr>
                  <a:t>問題の甘受</a:t>
                </a:r>
              </a:p>
            </p:txBody>
          </p:sp>
          <p:sp>
            <p:nvSpPr>
              <p:cNvPr id="17" name="正方形/長方形 16">
                <a:extLst>
                  <a:ext uri="{FF2B5EF4-FFF2-40B4-BE49-F238E27FC236}">
                    <a16:creationId xmlns:a16="http://schemas.microsoft.com/office/drawing/2014/main" id="{E7B11BC8-1D1B-DBAA-8C90-3D5AC7459399}"/>
                  </a:ext>
                </a:extLst>
              </p:cNvPr>
              <p:cNvSpPr/>
              <p:nvPr/>
            </p:nvSpPr>
            <p:spPr>
              <a:xfrm>
                <a:off x="10428926" y="1125266"/>
                <a:ext cx="1008000" cy="258473"/>
              </a:xfrm>
              <a:prstGeom prst="rect">
                <a:avLst/>
              </a:prstGeom>
              <a:ln w="635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900" dirty="0">
                    <a:latin typeface="BIZ UDP明朝 Medium" panose="02020500000000000000" pitchFamily="18" charset="-128"/>
                    <a:ea typeface="BIZ UDP明朝 Medium" panose="02020500000000000000" pitchFamily="18" charset="-128"/>
                  </a:rPr>
                  <a:t>問題の棚上げ</a:t>
                </a:r>
                <a:endParaRPr kumimoji="1" lang="ja-JP" altLang="en-US" sz="900" dirty="0">
                  <a:latin typeface="BIZ UDP明朝 Medium" panose="02020500000000000000" pitchFamily="18" charset="-128"/>
                  <a:ea typeface="BIZ UDP明朝 Medium" panose="02020500000000000000" pitchFamily="18" charset="-128"/>
                </a:endParaRPr>
              </a:p>
            </p:txBody>
          </p:sp>
          <p:sp>
            <p:nvSpPr>
              <p:cNvPr id="18" name="正方形/長方形 17">
                <a:extLst>
                  <a:ext uri="{FF2B5EF4-FFF2-40B4-BE49-F238E27FC236}">
                    <a16:creationId xmlns:a16="http://schemas.microsoft.com/office/drawing/2014/main" id="{15E65597-6BF0-2528-0C44-488A1B4C905A}"/>
                  </a:ext>
                </a:extLst>
              </p:cNvPr>
              <p:cNvSpPr/>
              <p:nvPr/>
            </p:nvSpPr>
            <p:spPr>
              <a:xfrm>
                <a:off x="7721220" y="2507978"/>
                <a:ext cx="1152000" cy="360000"/>
              </a:xfrm>
              <a:prstGeom prst="rect">
                <a:avLst/>
              </a:prstGeom>
              <a:ln w="6350"/>
            </p:spPr>
            <p:style>
              <a:lnRef idx="2">
                <a:schemeClr val="dk1"/>
              </a:lnRef>
              <a:fillRef idx="1">
                <a:schemeClr val="lt1"/>
              </a:fillRef>
              <a:effectRef idx="0">
                <a:schemeClr val="dk1"/>
              </a:effectRef>
              <a:fontRef idx="minor">
                <a:schemeClr val="dk1"/>
              </a:fontRef>
            </p:style>
            <p:txBody>
              <a:bodyPr rtlCol="0" anchor="ctr"/>
              <a:lstStyle/>
              <a:p>
                <a:r>
                  <a:rPr kumimoji="1" lang="ja-JP" altLang="en-US" sz="900" dirty="0">
                    <a:latin typeface="BIZ UDP明朝 Medium" panose="02020500000000000000" pitchFamily="18" charset="-128"/>
                    <a:ea typeface="BIZ UDP明朝 Medium" panose="02020500000000000000" pitchFamily="18" charset="-128"/>
                  </a:rPr>
                  <a:t>非援助要請による</a:t>
                </a:r>
                <a:endParaRPr kumimoji="1" lang="en-US" altLang="ja-JP" sz="900" dirty="0">
                  <a:latin typeface="BIZ UDP明朝 Medium" panose="02020500000000000000" pitchFamily="18" charset="-128"/>
                  <a:ea typeface="BIZ UDP明朝 Medium" panose="02020500000000000000" pitchFamily="18" charset="-128"/>
                </a:endParaRPr>
              </a:p>
              <a:p>
                <a:r>
                  <a:rPr kumimoji="1" lang="ja-JP" altLang="en-US" sz="900" dirty="0">
                    <a:latin typeface="BIZ UDP明朝 Medium" panose="02020500000000000000" pitchFamily="18" charset="-128"/>
                    <a:ea typeface="BIZ UDP明朝 Medium" panose="02020500000000000000" pitchFamily="18" charset="-128"/>
                  </a:rPr>
                  <a:t>利得とコストの分析</a:t>
                </a:r>
              </a:p>
            </p:txBody>
          </p:sp>
          <p:grpSp>
            <p:nvGrpSpPr>
              <p:cNvPr id="19" name="グループ化 18">
                <a:extLst>
                  <a:ext uri="{FF2B5EF4-FFF2-40B4-BE49-F238E27FC236}">
                    <a16:creationId xmlns:a16="http://schemas.microsoft.com/office/drawing/2014/main" id="{7C2A8365-073C-4513-6BDE-E8A03E765D84}"/>
                  </a:ext>
                </a:extLst>
              </p:cNvPr>
              <p:cNvGrpSpPr/>
              <p:nvPr/>
            </p:nvGrpSpPr>
            <p:grpSpPr>
              <a:xfrm>
                <a:off x="8399811" y="995208"/>
                <a:ext cx="1163914" cy="498765"/>
                <a:chOff x="2287615" y="2023843"/>
                <a:chExt cx="1163914" cy="498765"/>
              </a:xfrm>
            </p:grpSpPr>
            <p:sp>
              <p:nvSpPr>
                <p:cNvPr id="37" name="フローチャート: 判断 36">
                  <a:extLst>
                    <a:ext uri="{FF2B5EF4-FFF2-40B4-BE49-F238E27FC236}">
                      <a16:creationId xmlns:a16="http://schemas.microsoft.com/office/drawing/2014/main" id="{3F966363-7DF8-8650-7224-6EF601EDC3DB}"/>
                    </a:ext>
                  </a:extLst>
                </p:cNvPr>
                <p:cNvSpPr/>
                <p:nvPr/>
              </p:nvSpPr>
              <p:spPr>
                <a:xfrm>
                  <a:off x="2287615" y="2023843"/>
                  <a:ext cx="1152000" cy="498765"/>
                </a:xfrm>
                <a:prstGeom prst="flowChartDecision">
                  <a:avLst/>
                </a:prstGeom>
                <a:ln w="635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dirty="0">
                    <a:latin typeface="BIZ UDP明朝 Medium" panose="02020500000000000000" pitchFamily="18" charset="-128"/>
                    <a:ea typeface="BIZ UDP明朝 Medium" panose="02020500000000000000" pitchFamily="18" charset="-128"/>
                  </a:endParaRPr>
                </a:p>
              </p:txBody>
            </p:sp>
            <p:sp>
              <p:nvSpPr>
                <p:cNvPr id="38" name="正方形/長方形 37">
                  <a:extLst>
                    <a:ext uri="{FF2B5EF4-FFF2-40B4-BE49-F238E27FC236}">
                      <a16:creationId xmlns:a16="http://schemas.microsoft.com/office/drawing/2014/main" id="{B051921C-7C12-B7DD-2395-873CA9D4E2D0}"/>
                    </a:ext>
                  </a:extLst>
                </p:cNvPr>
                <p:cNvSpPr/>
                <p:nvPr/>
              </p:nvSpPr>
              <p:spPr>
                <a:xfrm>
                  <a:off x="2299529" y="2088646"/>
                  <a:ext cx="1152000" cy="36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900" dirty="0">
                      <a:latin typeface="BIZ UDP明朝 Medium" panose="02020500000000000000" pitchFamily="18" charset="-128"/>
                      <a:ea typeface="BIZ UDP明朝 Medium" panose="02020500000000000000" pitchFamily="18" charset="-128"/>
                    </a:rPr>
                    <a:t>②問題の</a:t>
                  </a:r>
                  <a:endParaRPr kumimoji="1" lang="en-US" altLang="ja-JP" sz="900" dirty="0">
                    <a:latin typeface="BIZ UDP明朝 Medium" panose="02020500000000000000" pitchFamily="18" charset="-128"/>
                    <a:ea typeface="BIZ UDP明朝 Medium" panose="02020500000000000000" pitchFamily="18" charset="-128"/>
                  </a:endParaRPr>
                </a:p>
                <a:p>
                  <a:pPr algn="ctr"/>
                  <a:r>
                    <a:rPr kumimoji="1" lang="ja-JP" altLang="en-US" sz="900" dirty="0">
                      <a:latin typeface="BIZ UDP明朝 Medium" panose="02020500000000000000" pitchFamily="18" charset="-128"/>
                      <a:ea typeface="BIZ UDP明朝 Medium" panose="02020500000000000000" pitchFamily="18" charset="-128"/>
                    </a:rPr>
                    <a:t>重大性判断</a:t>
                  </a:r>
                </a:p>
              </p:txBody>
            </p:sp>
          </p:grpSp>
          <p:grpSp>
            <p:nvGrpSpPr>
              <p:cNvPr id="20" name="グループ化 19">
                <a:extLst>
                  <a:ext uri="{FF2B5EF4-FFF2-40B4-BE49-F238E27FC236}">
                    <a16:creationId xmlns:a16="http://schemas.microsoft.com/office/drawing/2014/main" id="{9BA2C4BC-CA66-AB7F-90CC-090F8B2636F5}"/>
                  </a:ext>
                </a:extLst>
              </p:cNvPr>
              <p:cNvGrpSpPr/>
              <p:nvPr/>
            </p:nvGrpSpPr>
            <p:grpSpPr>
              <a:xfrm>
                <a:off x="8387897" y="1675285"/>
                <a:ext cx="1163914" cy="498765"/>
                <a:chOff x="2287615" y="2023843"/>
                <a:chExt cx="1163914" cy="498765"/>
              </a:xfrm>
            </p:grpSpPr>
            <p:sp>
              <p:nvSpPr>
                <p:cNvPr id="35" name="フローチャート: 判断 34">
                  <a:extLst>
                    <a:ext uri="{FF2B5EF4-FFF2-40B4-BE49-F238E27FC236}">
                      <a16:creationId xmlns:a16="http://schemas.microsoft.com/office/drawing/2014/main" id="{3502B579-785F-2DBC-3820-BC95BDDDBD62}"/>
                    </a:ext>
                  </a:extLst>
                </p:cNvPr>
                <p:cNvSpPr/>
                <p:nvPr/>
              </p:nvSpPr>
              <p:spPr>
                <a:xfrm>
                  <a:off x="2287615" y="2023843"/>
                  <a:ext cx="1152000" cy="498765"/>
                </a:xfrm>
                <a:prstGeom prst="flowChartDecision">
                  <a:avLst/>
                </a:prstGeom>
                <a:ln w="635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dirty="0">
                    <a:latin typeface="BIZ UDP明朝 Medium" panose="02020500000000000000" pitchFamily="18" charset="-128"/>
                    <a:ea typeface="BIZ UDP明朝 Medium" panose="02020500000000000000" pitchFamily="18" charset="-128"/>
                  </a:endParaRPr>
                </a:p>
              </p:txBody>
            </p:sp>
            <p:sp>
              <p:nvSpPr>
                <p:cNvPr id="36" name="正方形/長方形 35">
                  <a:extLst>
                    <a:ext uri="{FF2B5EF4-FFF2-40B4-BE49-F238E27FC236}">
                      <a16:creationId xmlns:a16="http://schemas.microsoft.com/office/drawing/2014/main" id="{A009234B-C2C2-355A-4023-F19EA1F250FB}"/>
                    </a:ext>
                  </a:extLst>
                </p:cNvPr>
                <p:cNvSpPr/>
                <p:nvPr/>
              </p:nvSpPr>
              <p:spPr>
                <a:xfrm>
                  <a:off x="2299529" y="2088646"/>
                  <a:ext cx="1152000" cy="36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900" dirty="0">
                      <a:latin typeface="BIZ UDP明朝 Medium" panose="02020500000000000000" pitchFamily="18" charset="-128"/>
                      <a:ea typeface="BIZ UDP明朝 Medium" panose="02020500000000000000" pitchFamily="18" charset="-128"/>
                    </a:rPr>
                    <a:t>③自己解決</a:t>
                  </a:r>
                  <a:endParaRPr lang="en-US" altLang="ja-JP" sz="900" dirty="0">
                    <a:latin typeface="BIZ UDP明朝 Medium" panose="02020500000000000000" pitchFamily="18" charset="-128"/>
                    <a:ea typeface="BIZ UDP明朝 Medium" panose="02020500000000000000" pitchFamily="18" charset="-128"/>
                  </a:endParaRPr>
                </a:p>
                <a:p>
                  <a:pPr algn="ctr"/>
                  <a:r>
                    <a:rPr lang="ja-JP" altLang="en-US" sz="900" dirty="0">
                      <a:latin typeface="BIZ UDP明朝 Medium" panose="02020500000000000000" pitchFamily="18" charset="-128"/>
                      <a:ea typeface="BIZ UDP明朝 Medium" panose="02020500000000000000" pitchFamily="18" charset="-128"/>
                    </a:rPr>
                    <a:t>能力の判断</a:t>
                  </a:r>
                  <a:endParaRPr kumimoji="1" lang="ja-JP" altLang="en-US" sz="900" dirty="0">
                    <a:latin typeface="BIZ UDP明朝 Medium" panose="02020500000000000000" pitchFamily="18" charset="-128"/>
                    <a:ea typeface="BIZ UDP明朝 Medium" panose="02020500000000000000" pitchFamily="18" charset="-128"/>
                  </a:endParaRPr>
                </a:p>
              </p:txBody>
            </p:sp>
          </p:grpSp>
          <p:grpSp>
            <p:nvGrpSpPr>
              <p:cNvPr id="21" name="グループ化 20">
                <a:extLst>
                  <a:ext uri="{FF2B5EF4-FFF2-40B4-BE49-F238E27FC236}">
                    <a16:creationId xmlns:a16="http://schemas.microsoft.com/office/drawing/2014/main" id="{434B80D9-D2F8-A98E-BF8F-97E1AD8193AC}"/>
                  </a:ext>
                </a:extLst>
              </p:cNvPr>
              <p:cNvGrpSpPr/>
              <p:nvPr/>
            </p:nvGrpSpPr>
            <p:grpSpPr>
              <a:xfrm>
                <a:off x="8399811" y="4400213"/>
                <a:ext cx="1163914" cy="498765"/>
                <a:chOff x="2287615" y="2023843"/>
                <a:chExt cx="1163914" cy="498765"/>
              </a:xfrm>
            </p:grpSpPr>
            <p:sp>
              <p:nvSpPr>
                <p:cNvPr id="33" name="フローチャート: 判断 32">
                  <a:extLst>
                    <a:ext uri="{FF2B5EF4-FFF2-40B4-BE49-F238E27FC236}">
                      <a16:creationId xmlns:a16="http://schemas.microsoft.com/office/drawing/2014/main" id="{437E5AC5-FE63-B871-CBE0-0E7E6F6AAE23}"/>
                    </a:ext>
                  </a:extLst>
                </p:cNvPr>
                <p:cNvSpPr/>
                <p:nvPr/>
              </p:nvSpPr>
              <p:spPr>
                <a:xfrm>
                  <a:off x="2287615" y="2023843"/>
                  <a:ext cx="1152000" cy="498765"/>
                </a:xfrm>
                <a:prstGeom prst="flowChartDecision">
                  <a:avLst/>
                </a:prstGeom>
                <a:ln w="635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dirty="0">
                    <a:latin typeface="BIZ UDP明朝 Medium" panose="02020500000000000000" pitchFamily="18" charset="-128"/>
                    <a:ea typeface="BIZ UDP明朝 Medium" panose="02020500000000000000" pitchFamily="18" charset="-128"/>
                  </a:endParaRPr>
                </a:p>
              </p:txBody>
            </p:sp>
            <p:sp>
              <p:nvSpPr>
                <p:cNvPr id="34" name="正方形/長方形 33">
                  <a:extLst>
                    <a:ext uri="{FF2B5EF4-FFF2-40B4-BE49-F238E27FC236}">
                      <a16:creationId xmlns:a16="http://schemas.microsoft.com/office/drawing/2014/main" id="{8035CAEA-D97E-585A-0ACB-F4A493740391}"/>
                    </a:ext>
                  </a:extLst>
                </p:cNvPr>
                <p:cNvSpPr/>
                <p:nvPr/>
              </p:nvSpPr>
              <p:spPr>
                <a:xfrm>
                  <a:off x="2299529" y="2088646"/>
                  <a:ext cx="1152000" cy="36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900" dirty="0">
                      <a:latin typeface="BIZ UDP明朝 Medium" panose="02020500000000000000" pitchFamily="18" charset="-128"/>
                      <a:ea typeface="BIZ UDP明朝 Medium" panose="02020500000000000000" pitchFamily="18" charset="-128"/>
                    </a:rPr>
                    <a:t>⑥援助要請</a:t>
                  </a:r>
                  <a:endParaRPr lang="en-US" altLang="ja-JP" sz="900" dirty="0">
                    <a:latin typeface="BIZ UDP明朝 Medium" panose="02020500000000000000" pitchFamily="18" charset="-128"/>
                    <a:ea typeface="BIZ UDP明朝 Medium" panose="02020500000000000000" pitchFamily="18" charset="-128"/>
                  </a:endParaRPr>
                </a:p>
                <a:p>
                  <a:pPr algn="ctr"/>
                  <a:r>
                    <a:rPr kumimoji="1" lang="ja-JP" altLang="en-US" sz="900" dirty="0">
                      <a:latin typeface="BIZ UDP明朝 Medium" panose="02020500000000000000" pitchFamily="18" charset="-128"/>
                      <a:ea typeface="BIZ UDP明朝 Medium" panose="02020500000000000000" pitchFamily="18" charset="-128"/>
                    </a:rPr>
                    <a:t>方略の検討</a:t>
                  </a:r>
                </a:p>
              </p:txBody>
            </p:sp>
          </p:grpSp>
          <p:grpSp>
            <p:nvGrpSpPr>
              <p:cNvPr id="22" name="グループ化 21">
                <a:extLst>
                  <a:ext uri="{FF2B5EF4-FFF2-40B4-BE49-F238E27FC236}">
                    <a16:creationId xmlns:a16="http://schemas.microsoft.com/office/drawing/2014/main" id="{1CF97D15-4912-D59D-0606-F6619AABB2F2}"/>
                  </a:ext>
                </a:extLst>
              </p:cNvPr>
              <p:cNvGrpSpPr/>
              <p:nvPr/>
            </p:nvGrpSpPr>
            <p:grpSpPr>
              <a:xfrm>
                <a:off x="8393854" y="3759072"/>
                <a:ext cx="1163914" cy="498765"/>
                <a:chOff x="2287615" y="2023843"/>
                <a:chExt cx="1163914" cy="498765"/>
              </a:xfrm>
            </p:grpSpPr>
            <p:sp>
              <p:nvSpPr>
                <p:cNvPr id="31" name="フローチャート: 判断 30">
                  <a:extLst>
                    <a:ext uri="{FF2B5EF4-FFF2-40B4-BE49-F238E27FC236}">
                      <a16:creationId xmlns:a16="http://schemas.microsoft.com/office/drawing/2014/main" id="{71555C95-33EF-E0F9-7236-4DC5A200AE52}"/>
                    </a:ext>
                  </a:extLst>
                </p:cNvPr>
                <p:cNvSpPr/>
                <p:nvPr/>
              </p:nvSpPr>
              <p:spPr>
                <a:xfrm>
                  <a:off x="2287615" y="2023843"/>
                  <a:ext cx="1152000" cy="498765"/>
                </a:xfrm>
                <a:prstGeom prst="flowChartDecision">
                  <a:avLst/>
                </a:prstGeom>
                <a:ln w="635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dirty="0">
                    <a:latin typeface="BIZ UDP明朝 Medium" panose="02020500000000000000" pitchFamily="18" charset="-128"/>
                    <a:ea typeface="BIZ UDP明朝 Medium" panose="02020500000000000000" pitchFamily="18" charset="-128"/>
                  </a:endParaRPr>
                </a:p>
              </p:txBody>
            </p:sp>
            <p:sp>
              <p:nvSpPr>
                <p:cNvPr id="32" name="正方形/長方形 31">
                  <a:extLst>
                    <a:ext uri="{FF2B5EF4-FFF2-40B4-BE49-F238E27FC236}">
                      <a16:creationId xmlns:a16="http://schemas.microsoft.com/office/drawing/2014/main" id="{6B9AA51D-2E2A-0EBB-438D-50A28D29B456}"/>
                    </a:ext>
                  </a:extLst>
                </p:cNvPr>
                <p:cNvSpPr/>
                <p:nvPr/>
              </p:nvSpPr>
              <p:spPr>
                <a:xfrm>
                  <a:off x="2299529" y="2088646"/>
                  <a:ext cx="1152000" cy="36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900" dirty="0">
                      <a:latin typeface="BIZ UDP明朝 Medium" panose="02020500000000000000" pitchFamily="18" charset="-128"/>
                      <a:ea typeface="BIZ UDP明朝 Medium" panose="02020500000000000000" pitchFamily="18" charset="-128"/>
                    </a:rPr>
                    <a:t>⑤潜在的</a:t>
                  </a:r>
                  <a:endParaRPr lang="en-US" altLang="ja-JP" sz="900" dirty="0">
                    <a:latin typeface="BIZ UDP明朝 Medium" panose="02020500000000000000" pitchFamily="18" charset="-128"/>
                    <a:ea typeface="BIZ UDP明朝 Medium" panose="02020500000000000000" pitchFamily="18" charset="-128"/>
                  </a:endParaRPr>
                </a:p>
                <a:p>
                  <a:pPr algn="ctr"/>
                  <a:r>
                    <a:rPr kumimoji="1" lang="ja-JP" altLang="en-US" sz="900" dirty="0">
                      <a:latin typeface="BIZ UDP明朝 Medium" panose="02020500000000000000" pitchFamily="18" charset="-128"/>
                      <a:ea typeface="BIZ UDP明朝 Medium" panose="02020500000000000000" pitchFamily="18" charset="-128"/>
                    </a:rPr>
                    <a:t>援助者の探究</a:t>
                  </a:r>
                </a:p>
              </p:txBody>
            </p:sp>
          </p:grpSp>
          <p:grpSp>
            <p:nvGrpSpPr>
              <p:cNvPr id="23" name="グループ化 22">
                <a:extLst>
                  <a:ext uri="{FF2B5EF4-FFF2-40B4-BE49-F238E27FC236}">
                    <a16:creationId xmlns:a16="http://schemas.microsoft.com/office/drawing/2014/main" id="{1383A5F0-9909-363D-C9ED-857896744425}"/>
                  </a:ext>
                </a:extLst>
              </p:cNvPr>
              <p:cNvGrpSpPr/>
              <p:nvPr/>
            </p:nvGrpSpPr>
            <p:grpSpPr>
              <a:xfrm>
                <a:off x="8387897" y="3115982"/>
                <a:ext cx="1163914" cy="498765"/>
                <a:chOff x="2287615" y="2023843"/>
                <a:chExt cx="1163914" cy="498765"/>
              </a:xfrm>
            </p:grpSpPr>
            <p:sp>
              <p:nvSpPr>
                <p:cNvPr id="29" name="フローチャート: 判断 28">
                  <a:extLst>
                    <a:ext uri="{FF2B5EF4-FFF2-40B4-BE49-F238E27FC236}">
                      <a16:creationId xmlns:a16="http://schemas.microsoft.com/office/drawing/2014/main" id="{76352853-EEF4-DBDD-2ED2-EC3D969445AC}"/>
                    </a:ext>
                  </a:extLst>
                </p:cNvPr>
                <p:cNvSpPr/>
                <p:nvPr/>
              </p:nvSpPr>
              <p:spPr>
                <a:xfrm>
                  <a:off x="2287615" y="2023843"/>
                  <a:ext cx="1152000" cy="498765"/>
                </a:xfrm>
                <a:prstGeom prst="flowChartDecision">
                  <a:avLst/>
                </a:prstGeom>
                <a:ln w="635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dirty="0">
                    <a:latin typeface="BIZ UDP明朝 Medium" panose="02020500000000000000" pitchFamily="18" charset="-128"/>
                    <a:ea typeface="BIZ UDP明朝 Medium" panose="02020500000000000000" pitchFamily="18" charset="-128"/>
                  </a:endParaRPr>
                </a:p>
              </p:txBody>
            </p:sp>
            <p:sp>
              <p:nvSpPr>
                <p:cNvPr id="30" name="正方形/長方形 29">
                  <a:extLst>
                    <a:ext uri="{FF2B5EF4-FFF2-40B4-BE49-F238E27FC236}">
                      <a16:creationId xmlns:a16="http://schemas.microsoft.com/office/drawing/2014/main" id="{21F7B319-47D9-342E-E103-71087D04F6C7}"/>
                    </a:ext>
                  </a:extLst>
                </p:cNvPr>
                <p:cNvSpPr/>
                <p:nvPr/>
              </p:nvSpPr>
              <p:spPr>
                <a:xfrm>
                  <a:off x="2299529" y="2088646"/>
                  <a:ext cx="1152000" cy="36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900" dirty="0">
                      <a:latin typeface="BIZ UDP明朝 Medium" panose="02020500000000000000" pitchFamily="18" charset="-128"/>
                      <a:ea typeface="BIZ UDP明朝 Medium" panose="02020500000000000000" pitchFamily="18" charset="-128"/>
                    </a:rPr>
                    <a:t>④援助要請の</a:t>
                  </a:r>
                  <a:endParaRPr lang="en-US" altLang="ja-JP" sz="900" dirty="0">
                    <a:latin typeface="BIZ UDP明朝 Medium" panose="02020500000000000000" pitchFamily="18" charset="-128"/>
                    <a:ea typeface="BIZ UDP明朝 Medium" panose="02020500000000000000" pitchFamily="18" charset="-128"/>
                  </a:endParaRPr>
                </a:p>
                <a:p>
                  <a:pPr algn="ctr"/>
                  <a:r>
                    <a:rPr lang="ja-JP" altLang="en-US" sz="900" dirty="0">
                      <a:latin typeface="BIZ UDP明朝 Medium" panose="02020500000000000000" pitchFamily="18" charset="-128"/>
                      <a:ea typeface="BIZ UDP明朝 Medium" panose="02020500000000000000" pitchFamily="18" charset="-128"/>
                    </a:rPr>
                    <a:t>意思決定</a:t>
                  </a:r>
                  <a:endParaRPr kumimoji="1" lang="ja-JP" altLang="en-US" sz="900" dirty="0">
                    <a:latin typeface="BIZ UDP明朝 Medium" panose="02020500000000000000" pitchFamily="18" charset="-128"/>
                    <a:ea typeface="BIZ UDP明朝 Medium" panose="02020500000000000000" pitchFamily="18" charset="-128"/>
                  </a:endParaRPr>
                </a:p>
              </p:txBody>
            </p:sp>
          </p:grpSp>
          <p:sp>
            <p:nvSpPr>
              <p:cNvPr id="24" name="正方形/長方形 23">
                <a:extLst>
                  <a:ext uri="{FF2B5EF4-FFF2-40B4-BE49-F238E27FC236}">
                    <a16:creationId xmlns:a16="http://schemas.microsoft.com/office/drawing/2014/main" id="{D9E39A22-A336-6133-EEA8-75DD357A0EDC}"/>
                  </a:ext>
                </a:extLst>
              </p:cNvPr>
              <p:cNvSpPr/>
              <p:nvPr/>
            </p:nvSpPr>
            <p:spPr>
              <a:xfrm>
                <a:off x="8426944" y="5040655"/>
                <a:ext cx="1116000" cy="258473"/>
              </a:xfrm>
              <a:prstGeom prst="rect">
                <a:avLst/>
              </a:prstGeom>
              <a:ln w="6350"/>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900" dirty="0">
                    <a:latin typeface="BIZ UDP明朝 Medium" panose="02020500000000000000" pitchFamily="18" charset="-128"/>
                    <a:ea typeface="BIZ UDP明朝 Medium" panose="02020500000000000000" pitchFamily="18" charset="-128"/>
                  </a:rPr>
                  <a:t>援助要請の実行</a:t>
                </a:r>
              </a:p>
            </p:txBody>
          </p:sp>
          <p:grpSp>
            <p:nvGrpSpPr>
              <p:cNvPr id="25" name="グループ化 24">
                <a:extLst>
                  <a:ext uri="{FF2B5EF4-FFF2-40B4-BE49-F238E27FC236}">
                    <a16:creationId xmlns:a16="http://schemas.microsoft.com/office/drawing/2014/main" id="{67899B0E-A8AD-7D4B-1EC5-53E3752FCF9F}"/>
                  </a:ext>
                </a:extLst>
              </p:cNvPr>
              <p:cNvGrpSpPr/>
              <p:nvPr/>
            </p:nvGrpSpPr>
            <p:grpSpPr>
              <a:xfrm>
                <a:off x="8399236" y="5446167"/>
                <a:ext cx="1167824" cy="498765"/>
                <a:chOff x="2292997" y="2353510"/>
                <a:chExt cx="1167824" cy="498765"/>
              </a:xfrm>
            </p:grpSpPr>
            <p:sp>
              <p:nvSpPr>
                <p:cNvPr id="27" name="フローチャート: 判断 26">
                  <a:extLst>
                    <a:ext uri="{FF2B5EF4-FFF2-40B4-BE49-F238E27FC236}">
                      <a16:creationId xmlns:a16="http://schemas.microsoft.com/office/drawing/2014/main" id="{AEF7DC52-8E5F-4A2B-7C29-08417C572AD3}"/>
                    </a:ext>
                  </a:extLst>
                </p:cNvPr>
                <p:cNvSpPr/>
                <p:nvPr/>
              </p:nvSpPr>
              <p:spPr>
                <a:xfrm>
                  <a:off x="2308821" y="2353510"/>
                  <a:ext cx="1152000" cy="498765"/>
                </a:xfrm>
                <a:prstGeom prst="flowChartDecision">
                  <a:avLst/>
                </a:prstGeom>
                <a:ln w="6350"/>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900" dirty="0">
                    <a:latin typeface="BIZ UDP明朝 Medium" panose="02020500000000000000" pitchFamily="18" charset="-128"/>
                    <a:ea typeface="BIZ UDP明朝 Medium" panose="02020500000000000000" pitchFamily="18" charset="-128"/>
                  </a:endParaRPr>
                </a:p>
              </p:txBody>
            </p:sp>
            <p:sp>
              <p:nvSpPr>
                <p:cNvPr id="28" name="正方形/長方形 27">
                  <a:extLst>
                    <a:ext uri="{FF2B5EF4-FFF2-40B4-BE49-F238E27FC236}">
                      <a16:creationId xmlns:a16="http://schemas.microsoft.com/office/drawing/2014/main" id="{DF8F846A-8EEA-8793-41EF-3E1328ED2737}"/>
                    </a:ext>
                  </a:extLst>
                </p:cNvPr>
                <p:cNvSpPr/>
                <p:nvPr/>
              </p:nvSpPr>
              <p:spPr>
                <a:xfrm>
                  <a:off x="2292997" y="2434988"/>
                  <a:ext cx="1152000" cy="336762"/>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900" dirty="0">
                      <a:latin typeface="BIZ UDP明朝 Medium" panose="02020500000000000000" pitchFamily="18" charset="-128"/>
                      <a:ea typeface="BIZ UDP明朝 Medium" panose="02020500000000000000" pitchFamily="18" charset="-128"/>
                    </a:rPr>
                    <a:t>⑦要請の評価</a:t>
                  </a:r>
                </a:p>
              </p:txBody>
            </p:sp>
          </p:grpSp>
          <p:sp>
            <p:nvSpPr>
              <p:cNvPr id="26" name="四角形: 角を丸くする 25">
                <a:extLst>
                  <a:ext uri="{FF2B5EF4-FFF2-40B4-BE49-F238E27FC236}">
                    <a16:creationId xmlns:a16="http://schemas.microsoft.com/office/drawing/2014/main" id="{C470CE6D-5522-1E77-55D4-B87391852178}"/>
                  </a:ext>
                </a:extLst>
              </p:cNvPr>
              <p:cNvSpPr/>
              <p:nvPr/>
            </p:nvSpPr>
            <p:spPr>
              <a:xfrm>
                <a:off x="8426850" y="6102347"/>
                <a:ext cx="1116000" cy="258473"/>
              </a:xfrm>
              <a:prstGeom prst="roundRect">
                <a:avLst/>
              </a:prstGeom>
              <a:ln w="635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900" dirty="0">
                    <a:latin typeface="BIZ UDP明朝 Medium" panose="02020500000000000000" pitchFamily="18" charset="-128"/>
                    <a:ea typeface="BIZ UDP明朝 Medium" panose="02020500000000000000" pitchFamily="18" charset="-128"/>
                  </a:rPr>
                  <a:t>援助の受容</a:t>
                </a:r>
                <a:endParaRPr kumimoji="1" lang="ja-JP" altLang="en-US" sz="900" dirty="0">
                  <a:latin typeface="BIZ UDP明朝 Medium" panose="02020500000000000000" pitchFamily="18" charset="-128"/>
                  <a:ea typeface="BIZ UDP明朝 Medium" panose="02020500000000000000" pitchFamily="18" charset="-128"/>
                </a:endParaRPr>
              </a:p>
            </p:txBody>
          </p:sp>
          <p:cxnSp>
            <p:nvCxnSpPr>
              <p:cNvPr id="41" name="直線矢印コネクタ 40">
                <a:extLst>
                  <a:ext uri="{FF2B5EF4-FFF2-40B4-BE49-F238E27FC236}">
                    <a16:creationId xmlns:a16="http://schemas.microsoft.com/office/drawing/2014/main" id="{FF5B258C-8B35-3BA3-A340-DD49E86CF4E2}"/>
                  </a:ext>
                </a:extLst>
              </p:cNvPr>
              <p:cNvCxnSpPr>
                <a:cxnSpLocks/>
              </p:cNvCxnSpPr>
              <p:nvPr/>
            </p:nvCxnSpPr>
            <p:spPr>
              <a:xfrm flipV="1">
                <a:off x="9563725" y="719609"/>
                <a:ext cx="858274" cy="1"/>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06E6E420-429F-0AB9-5B33-8EFD615CF1F5}"/>
                  </a:ext>
                </a:extLst>
              </p:cNvPr>
              <p:cNvCxnSpPr>
                <a:cxnSpLocks/>
              </p:cNvCxnSpPr>
              <p:nvPr/>
            </p:nvCxnSpPr>
            <p:spPr>
              <a:xfrm flipV="1">
                <a:off x="9557768" y="1246289"/>
                <a:ext cx="858274" cy="1"/>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802082F6-51F1-2D38-7913-E138058A5902}"/>
                  </a:ext>
                </a:extLst>
              </p:cNvPr>
              <p:cNvCxnSpPr>
                <a:cxnSpLocks/>
              </p:cNvCxnSpPr>
              <p:nvPr/>
            </p:nvCxnSpPr>
            <p:spPr>
              <a:xfrm flipV="1">
                <a:off x="9546824" y="1926130"/>
                <a:ext cx="858274" cy="1"/>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線矢印コネクタ 44">
                <a:extLst>
                  <a:ext uri="{FF2B5EF4-FFF2-40B4-BE49-F238E27FC236}">
                    <a16:creationId xmlns:a16="http://schemas.microsoft.com/office/drawing/2014/main" id="{E3952520-E6CC-C5C7-DC2A-FA7FA76AC7C0}"/>
                  </a:ext>
                </a:extLst>
              </p:cNvPr>
              <p:cNvCxnSpPr>
                <a:cxnSpLocks/>
              </p:cNvCxnSpPr>
              <p:nvPr/>
            </p:nvCxnSpPr>
            <p:spPr>
              <a:xfrm flipV="1">
                <a:off x="9546824" y="3365364"/>
                <a:ext cx="858274" cy="1"/>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30794310-757A-2241-E1BD-2C77043845EA}"/>
                  </a:ext>
                </a:extLst>
              </p:cNvPr>
              <p:cNvCxnSpPr>
                <a:cxnSpLocks/>
              </p:cNvCxnSpPr>
              <p:nvPr/>
            </p:nvCxnSpPr>
            <p:spPr>
              <a:xfrm>
                <a:off x="7606133" y="2210569"/>
                <a:ext cx="1332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9" name="直線矢印コネクタ 58">
                <a:extLst>
                  <a:ext uri="{FF2B5EF4-FFF2-40B4-BE49-F238E27FC236}">
                    <a16:creationId xmlns:a16="http://schemas.microsoft.com/office/drawing/2014/main" id="{D6015A8A-ECBC-9F24-AB1B-D659F51ABC0F}"/>
                  </a:ext>
                </a:extLst>
              </p:cNvPr>
              <p:cNvCxnSpPr>
                <a:cxnSpLocks/>
              </p:cNvCxnSpPr>
              <p:nvPr/>
            </p:nvCxnSpPr>
            <p:spPr>
              <a:xfrm>
                <a:off x="8978696" y="847544"/>
                <a:ext cx="0" cy="14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線矢印コネクタ 59">
                <a:extLst>
                  <a:ext uri="{FF2B5EF4-FFF2-40B4-BE49-F238E27FC236}">
                    <a16:creationId xmlns:a16="http://schemas.microsoft.com/office/drawing/2014/main" id="{1BA9AA40-A6D6-D96A-BE00-D2BD4D8125B4}"/>
                  </a:ext>
                </a:extLst>
              </p:cNvPr>
              <p:cNvCxnSpPr>
                <a:cxnSpLocks/>
              </p:cNvCxnSpPr>
              <p:nvPr/>
            </p:nvCxnSpPr>
            <p:spPr>
              <a:xfrm>
                <a:off x="8971771" y="1505635"/>
                <a:ext cx="0" cy="14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線矢印コネクタ 60">
                <a:extLst>
                  <a:ext uri="{FF2B5EF4-FFF2-40B4-BE49-F238E27FC236}">
                    <a16:creationId xmlns:a16="http://schemas.microsoft.com/office/drawing/2014/main" id="{5874AC71-F029-163A-E022-BC6BB5E9A97A}"/>
                  </a:ext>
                </a:extLst>
              </p:cNvPr>
              <p:cNvCxnSpPr>
                <a:cxnSpLocks/>
              </p:cNvCxnSpPr>
              <p:nvPr/>
            </p:nvCxnSpPr>
            <p:spPr>
              <a:xfrm>
                <a:off x="8964844" y="2184509"/>
                <a:ext cx="0" cy="14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A845CC94-2CBB-4688-87FD-F4CF98526837}"/>
                  </a:ext>
                </a:extLst>
              </p:cNvPr>
              <p:cNvCxnSpPr>
                <a:cxnSpLocks/>
              </p:cNvCxnSpPr>
              <p:nvPr/>
            </p:nvCxnSpPr>
            <p:spPr>
              <a:xfrm>
                <a:off x="8971772" y="3632306"/>
                <a:ext cx="0" cy="14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左大かっこ 62">
                <a:extLst>
                  <a:ext uri="{FF2B5EF4-FFF2-40B4-BE49-F238E27FC236}">
                    <a16:creationId xmlns:a16="http://schemas.microsoft.com/office/drawing/2014/main" id="{B7322D4B-1AA0-1EBE-0D29-CB8B0CA79684}"/>
                  </a:ext>
                </a:extLst>
              </p:cNvPr>
              <p:cNvSpPr/>
              <p:nvPr/>
            </p:nvSpPr>
            <p:spPr>
              <a:xfrm rot="5400000">
                <a:off x="8930023" y="1553428"/>
                <a:ext cx="180000" cy="1728000"/>
              </a:xfrm>
              <a:prstGeom prst="leftBracket">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64" name="直線矢印コネクタ 63">
                <a:extLst>
                  <a:ext uri="{FF2B5EF4-FFF2-40B4-BE49-F238E27FC236}">
                    <a16:creationId xmlns:a16="http://schemas.microsoft.com/office/drawing/2014/main" id="{BF099909-2C1F-7BCE-6116-D64E54D6E023}"/>
                  </a:ext>
                </a:extLst>
              </p:cNvPr>
              <p:cNvCxnSpPr>
                <a:cxnSpLocks/>
              </p:cNvCxnSpPr>
              <p:nvPr/>
            </p:nvCxnSpPr>
            <p:spPr>
              <a:xfrm>
                <a:off x="8971775" y="4276541"/>
                <a:ext cx="0" cy="14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線矢印コネクタ 64">
                <a:extLst>
                  <a:ext uri="{FF2B5EF4-FFF2-40B4-BE49-F238E27FC236}">
                    <a16:creationId xmlns:a16="http://schemas.microsoft.com/office/drawing/2014/main" id="{95010258-21E6-BA80-8711-29885C60807D}"/>
                  </a:ext>
                </a:extLst>
              </p:cNvPr>
              <p:cNvCxnSpPr>
                <a:cxnSpLocks/>
              </p:cNvCxnSpPr>
              <p:nvPr/>
            </p:nvCxnSpPr>
            <p:spPr>
              <a:xfrm>
                <a:off x="8985626" y="4906923"/>
                <a:ext cx="0" cy="14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線矢印コネクタ 65">
                <a:extLst>
                  <a:ext uri="{FF2B5EF4-FFF2-40B4-BE49-F238E27FC236}">
                    <a16:creationId xmlns:a16="http://schemas.microsoft.com/office/drawing/2014/main" id="{9C6456E0-0017-88A6-22C4-C5449A86E336}"/>
                  </a:ext>
                </a:extLst>
              </p:cNvPr>
              <p:cNvCxnSpPr>
                <a:cxnSpLocks/>
              </p:cNvCxnSpPr>
              <p:nvPr/>
            </p:nvCxnSpPr>
            <p:spPr>
              <a:xfrm>
                <a:off x="8978699" y="5308709"/>
                <a:ext cx="0" cy="14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線矢印コネクタ 66">
                <a:extLst>
                  <a:ext uri="{FF2B5EF4-FFF2-40B4-BE49-F238E27FC236}">
                    <a16:creationId xmlns:a16="http://schemas.microsoft.com/office/drawing/2014/main" id="{C657046A-9F68-BDE8-3238-82AC83273E63}"/>
                  </a:ext>
                </a:extLst>
              </p:cNvPr>
              <p:cNvCxnSpPr>
                <a:cxnSpLocks/>
              </p:cNvCxnSpPr>
              <p:nvPr/>
            </p:nvCxnSpPr>
            <p:spPr>
              <a:xfrm>
                <a:off x="8978699" y="5959870"/>
                <a:ext cx="0" cy="14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左大かっこ 67">
                <a:extLst>
                  <a:ext uri="{FF2B5EF4-FFF2-40B4-BE49-F238E27FC236}">
                    <a16:creationId xmlns:a16="http://schemas.microsoft.com/office/drawing/2014/main" id="{FC9B6C43-6503-4193-5868-915B9ED8EA6F}"/>
                  </a:ext>
                </a:extLst>
              </p:cNvPr>
              <p:cNvSpPr/>
              <p:nvPr/>
            </p:nvSpPr>
            <p:spPr>
              <a:xfrm rot="16200000">
                <a:off x="8966079" y="2065458"/>
                <a:ext cx="108000" cy="1728000"/>
              </a:xfrm>
              <a:prstGeom prst="leftBracke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cxnSp>
            <p:nvCxnSpPr>
              <p:cNvPr id="69" name="直線矢印コネクタ 68">
                <a:extLst>
                  <a:ext uri="{FF2B5EF4-FFF2-40B4-BE49-F238E27FC236}">
                    <a16:creationId xmlns:a16="http://schemas.microsoft.com/office/drawing/2014/main" id="{F9CFF4B8-9B78-41CF-BE84-BAA662062A2B}"/>
                  </a:ext>
                </a:extLst>
              </p:cNvPr>
              <p:cNvCxnSpPr>
                <a:cxnSpLocks/>
              </p:cNvCxnSpPr>
              <p:nvPr/>
            </p:nvCxnSpPr>
            <p:spPr>
              <a:xfrm>
                <a:off x="8978704" y="2981141"/>
                <a:ext cx="0" cy="14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F2315A09-E3D7-F5E9-D18B-D0C0D8DEA1EF}"/>
                  </a:ext>
                </a:extLst>
              </p:cNvPr>
              <p:cNvCxnSpPr>
                <a:cxnSpLocks/>
              </p:cNvCxnSpPr>
              <p:nvPr/>
            </p:nvCxnSpPr>
            <p:spPr>
              <a:xfrm>
                <a:off x="7606143" y="2202248"/>
                <a:ext cx="0" cy="1800000"/>
              </a:xfrm>
              <a:prstGeom prst="line">
                <a:avLst/>
              </a:prstGeom>
            </p:spPr>
            <p:style>
              <a:lnRef idx="1">
                <a:schemeClr val="dk1"/>
              </a:lnRef>
              <a:fillRef idx="0">
                <a:schemeClr val="dk1"/>
              </a:fillRef>
              <a:effectRef idx="0">
                <a:schemeClr val="dk1"/>
              </a:effectRef>
              <a:fontRef idx="minor">
                <a:schemeClr val="tx1"/>
              </a:fontRef>
            </p:style>
          </p:cxnSp>
          <p:cxnSp>
            <p:nvCxnSpPr>
              <p:cNvPr id="74" name="直線矢印コネクタ 73">
                <a:extLst>
                  <a:ext uri="{FF2B5EF4-FFF2-40B4-BE49-F238E27FC236}">
                    <a16:creationId xmlns:a16="http://schemas.microsoft.com/office/drawing/2014/main" id="{4CEF44FF-06B2-5471-6F7E-5EA1F6DEA9AC}"/>
                  </a:ext>
                </a:extLst>
              </p:cNvPr>
              <p:cNvCxnSpPr>
                <a:cxnSpLocks/>
              </p:cNvCxnSpPr>
              <p:nvPr/>
            </p:nvCxnSpPr>
            <p:spPr>
              <a:xfrm>
                <a:off x="7606135" y="4011664"/>
                <a:ext cx="792000"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cxnSp>
            <p:nvCxnSpPr>
              <p:cNvPr id="75" name="直線矢印コネクタ 74">
                <a:extLst>
                  <a:ext uri="{FF2B5EF4-FFF2-40B4-BE49-F238E27FC236}">
                    <a16:creationId xmlns:a16="http://schemas.microsoft.com/office/drawing/2014/main" id="{6006426F-29CF-EE4D-8C26-E7617EE7E794}"/>
                  </a:ext>
                </a:extLst>
              </p:cNvPr>
              <p:cNvCxnSpPr>
                <a:cxnSpLocks/>
              </p:cNvCxnSpPr>
              <p:nvPr/>
            </p:nvCxnSpPr>
            <p:spPr>
              <a:xfrm flipH="1">
                <a:off x="8964845" y="3650152"/>
                <a:ext cx="144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6" name="直線コネクタ 75">
                <a:extLst>
                  <a:ext uri="{FF2B5EF4-FFF2-40B4-BE49-F238E27FC236}">
                    <a16:creationId xmlns:a16="http://schemas.microsoft.com/office/drawing/2014/main" id="{FD2DBB2E-30BC-5D11-5CAD-01B643F4CE8F}"/>
                  </a:ext>
                </a:extLst>
              </p:cNvPr>
              <p:cNvCxnSpPr>
                <a:cxnSpLocks/>
              </p:cNvCxnSpPr>
              <p:nvPr/>
            </p:nvCxnSpPr>
            <p:spPr>
              <a:xfrm>
                <a:off x="10404845" y="3650152"/>
                <a:ext cx="0" cy="2052000"/>
              </a:xfrm>
              <a:prstGeom prst="line">
                <a:avLst/>
              </a:prstGeom>
            </p:spPr>
            <p:style>
              <a:lnRef idx="1">
                <a:schemeClr val="dk1"/>
              </a:lnRef>
              <a:fillRef idx="0">
                <a:schemeClr val="dk1"/>
              </a:fillRef>
              <a:effectRef idx="0">
                <a:schemeClr val="dk1"/>
              </a:effectRef>
              <a:fontRef idx="minor">
                <a:schemeClr val="tx1"/>
              </a:fontRef>
            </p:style>
          </p:cxnSp>
          <p:cxnSp>
            <p:nvCxnSpPr>
              <p:cNvPr id="78" name="直線矢印コネクタ 77">
                <a:extLst>
                  <a:ext uri="{FF2B5EF4-FFF2-40B4-BE49-F238E27FC236}">
                    <a16:creationId xmlns:a16="http://schemas.microsoft.com/office/drawing/2014/main" id="{E9791E37-17C3-B5E5-5CCC-F56B8EBC5403}"/>
                  </a:ext>
                </a:extLst>
              </p:cNvPr>
              <p:cNvCxnSpPr>
                <a:cxnSpLocks/>
              </p:cNvCxnSpPr>
              <p:nvPr/>
            </p:nvCxnSpPr>
            <p:spPr>
              <a:xfrm flipH="1">
                <a:off x="8964848" y="4287458"/>
                <a:ext cx="144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9" name="直線コネクタ 78">
                <a:extLst>
                  <a:ext uri="{FF2B5EF4-FFF2-40B4-BE49-F238E27FC236}">
                    <a16:creationId xmlns:a16="http://schemas.microsoft.com/office/drawing/2014/main" id="{FA5C3CC0-6FF9-D4D0-2F59-079557BE6560}"/>
                  </a:ext>
                </a:extLst>
              </p:cNvPr>
              <p:cNvCxnSpPr>
                <a:cxnSpLocks/>
              </p:cNvCxnSpPr>
              <p:nvPr/>
            </p:nvCxnSpPr>
            <p:spPr>
              <a:xfrm>
                <a:off x="9878371" y="3657085"/>
                <a:ext cx="0" cy="1008000"/>
              </a:xfrm>
              <a:prstGeom prst="line">
                <a:avLst/>
              </a:prstGeom>
            </p:spPr>
            <p:style>
              <a:lnRef idx="1">
                <a:schemeClr val="dk1"/>
              </a:lnRef>
              <a:fillRef idx="0">
                <a:schemeClr val="dk1"/>
              </a:fillRef>
              <a:effectRef idx="0">
                <a:schemeClr val="dk1"/>
              </a:effectRef>
              <a:fontRef idx="minor">
                <a:schemeClr val="tx1"/>
              </a:fontRef>
            </p:style>
          </p:cxnSp>
          <p:cxnSp>
            <p:nvCxnSpPr>
              <p:cNvPr id="80" name="直線矢印コネクタ 79">
                <a:extLst>
                  <a:ext uri="{FF2B5EF4-FFF2-40B4-BE49-F238E27FC236}">
                    <a16:creationId xmlns:a16="http://schemas.microsoft.com/office/drawing/2014/main" id="{3581ABB3-9745-9B83-82B9-1C32DC24650B}"/>
                  </a:ext>
                </a:extLst>
              </p:cNvPr>
              <p:cNvCxnSpPr>
                <a:cxnSpLocks/>
              </p:cNvCxnSpPr>
              <p:nvPr/>
            </p:nvCxnSpPr>
            <p:spPr>
              <a:xfrm>
                <a:off x="9524988" y="4648972"/>
                <a:ext cx="360000" cy="0"/>
              </a:xfrm>
              <a:prstGeom prst="straightConnector1">
                <a:avLst/>
              </a:prstGeom>
              <a:ln>
                <a:tailEnd type="none"/>
              </a:ln>
            </p:spPr>
            <p:style>
              <a:lnRef idx="1">
                <a:schemeClr val="dk1"/>
              </a:lnRef>
              <a:fillRef idx="0">
                <a:schemeClr val="dk1"/>
              </a:fillRef>
              <a:effectRef idx="0">
                <a:schemeClr val="dk1"/>
              </a:effectRef>
              <a:fontRef idx="minor">
                <a:schemeClr val="tx1"/>
              </a:fontRef>
            </p:style>
          </p:cxnSp>
          <p:sp>
            <p:nvSpPr>
              <p:cNvPr id="81" name="正方形/長方形 80">
                <a:extLst>
                  <a:ext uri="{FF2B5EF4-FFF2-40B4-BE49-F238E27FC236}">
                    <a16:creationId xmlns:a16="http://schemas.microsoft.com/office/drawing/2014/main" id="{A2831D96-061C-C99A-E121-B871EB8313EF}"/>
                  </a:ext>
                </a:extLst>
              </p:cNvPr>
              <p:cNvSpPr/>
              <p:nvPr/>
            </p:nvSpPr>
            <p:spPr>
              <a:xfrm>
                <a:off x="9557520" y="549065"/>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800" dirty="0">
                    <a:latin typeface="BIZ UDP明朝 Medium" panose="02020500000000000000" pitchFamily="18" charset="-128"/>
                    <a:ea typeface="BIZ UDP明朝 Medium" panose="02020500000000000000" pitchFamily="18" charset="-128"/>
                  </a:rPr>
                  <a:t>気づきなし</a:t>
                </a:r>
                <a:endParaRPr kumimoji="1" lang="ja-JP" altLang="en-US" sz="800" dirty="0">
                  <a:latin typeface="BIZ UDP明朝 Medium" panose="02020500000000000000" pitchFamily="18" charset="-128"/>
                  <a:ea typeface="BIZ UDP明朝 Medium" panose="02020500000000000000" pitchFamily="18" charset="-128"/>
                </a:endParaRPr>
              </a:p>
            </p:txBody>
          </p:sp>
          <p:sp>
            <p:nvSpPr>
              <p:cNvPr id="82" name="正方形/長方形 81">
                <a:extLst>
                  <a:ext uri="{FF2B5EF4-FFF2-40B4-BE49-F238E27FC236}">
                    <a16:creationId xmlns:a16="http://schemas.microsoft.com/office/drawing/2014/main" id="{7DFFF951-23F1-28AF-9B9C-CE65676E9D2B}"/>
                  </a:ext>
                </a:extLst>
              </p:cNvPr>
              <p:cNvSpPr/>
              <p:nvPr/>
            </p:nvSpPr>
            <p:spPr>
              <a:xfrm>
                <a:off x="8867969" y="861286"/>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800" dirty="0">
                    <a:latin typeface="BIZ UDP明朝 Medium" panose="02020500000000000000" pitchFamily="18" charset="-128"/>
                    <a:ea typeface="BIZ UDP明朝 Medium" panose="02020500000000000000" pitchFamily="18" charset="-128"/>
                  </a:rPr>
                  <a:t>気づきあり</a:t>
                </a:r>
              </a:p>
            </p:txBody>
          </p:sp>
          <p:sp>
            <p:nvSpPr>
              <p:cNvPr id="83" name="正方形/長方形 82">
                <a:extLst>
                  <a:ext uri="{FF2B5EF4-FFF2-40B4-BE49-F238E27FC236}">
                    <a16:creationId xmlns:a16="http://schemas.microsoft.com/office/drawing/2014/main" id="{984E4FD4-B4C0-2DA6-C7F6-07B678108F5B}"/>
                  </a:ext>
                </a:extLst>
              </p:cNvPr>
              <p:cNvSpPr/>
              <p:nvPr/>
            </p:nvSpPr>
            <p:spPr>
              <a:xfrm>
                <a:off x="9531282" y="1065975"/>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800" dirty="0">
                    <a:latin typeface="BIZ UDP明朝 Medium" panose="02020500000000000000" pitchFamily="18" charset="-128"/>
                    <a:ea typeface="BIZ UDP明朝 Medium" panose="02020500000000000000" pitchFamily="18" charset="-128"/>
                  </a:rPr>
                  <a:t>重大でない</a:t>
                </a:r>
              </a:p>
            </p:txBody>
          </p:sp>
          <p:sp>
            <p:nvSpPr>
              <p:cNvPr id="84" name="正方形/長方形 83">
                <a:extLst>
                  <a:ext uri="{FF2B5EF4-FFF2-40B4-BE49-F238E27FC236}">
                    <a16:creationId xmlns:a16="http://schemas.microsoft.com/office/drawing/2014/main" id="{6AC92EC8-98E7-8B5C-DDFE-633CA9A2B6F6}"/>
                  </a:ext>
                </a:extLst>
              </p:cNvPr>
              <p:cNvSpPr/>
              <p:nvPr/>
            </p:nvSpPr>
            <p:spPr>
              <a:xfrm>
                <a:off x="8864732" y="1504786"/>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800" dirty="0">
                    <a:latin typeface="BIZ UDP明朝 Medium" panose="02020500000000000000" pitchFamily="18" charset="-128"/>
                    <a:ea typeface="BIZ UDP明朝 Medium" panose="02020500000000000000" pitchFamily="18" charset="-128"/>
                  </a:rPr>
                  <a:t>重大である</a:t>
                </a:r>
                <a:endParaRPr kumimoji="1" lang="ja-JP" altLang="en-US" sz="800" dirty="0">
                  <a:latin typeface="BIZ UDP明朝 Medium" panose="02020500000000000000" pitchFamily="18" charset="-128"/>
                  <a:ea typeface="BIZ UDP明朝 Medium" panose="02020500000000000000" pitchFamily="18" charset="-128"/>
                </a:endParaRPr>
              </a:p>
            </p:txBody>
          </p:sp>
          <p:sp>
            <p:nvSpPr>
              <p:cNvPr id="85" name="正方形/長方形 84">
                <a:extLst>
                  <a:ext uri="{FF2B5EF4-FFF2-40B4-BE49-F238E27FC236}">
                    <a16:creationId xmlns:a16="http://schemas.microsoft.com/office/drawing/2014/main" id="{CB5D862D-9E0B-0B06-4E18-D2C222C4D395}"/>
                  </a:ext>
                </a:extLst>
              </p:cNvPr>
              <p:cNvSpPr/>
              <p:nvPr/>
            </p:nvSpPr>
            <p:spPr>
              <a:xfrm>
                <a:off x="9557520" y="1748037"/>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800" dirty="0">
                    <a:latin typeface="BIZ UDP明朝 Medium" panose="02020500000000000000" pitchFamily="18" charset="-128"/>
                    <a:ea typeface="BIZ UDP明朝 Medium" panose="02020500000000000000" pitchFamily="18" charset="-128"/>
                  </a:rPr>
                  <a:t>解決能力あり</a:t>
                </a:r>
              </a:p>
            </p:txBody>
          </p:sp>
          <p:sp>
            <p:nvSpPr>
              <p:cNvPr id="86" name="正方形/長方形 85">
                <a:extLst>
                  <a:ext uri="{FF2B5EF4-FFF2-40B4-BE49-F238E27FC236}">
                    <a16:creationId xmlns:a16="http://schemas.microsoft.com/office/drawing/2014/main" id="{83FAEACA-2F0B-1880-DE25-FE48E1D267F3}"/>
                  </a:ext>
                </a:extLst>
              </p:cNvPr>
              <p:cNvSpPr/>
              <p:nvPr/>
            </p:nvSpPr>
            <p:spPr>
              <a:xfrm>
                <a:off x="8978371" y="2148897"/>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800" dirty="0">
                    <a:latin typeface="BIZ UDP明朝 Medium" panose="02020500000000000000" pitchFamily="18" charset="-128"/>
                    <a:ea typeface="BIZ UDP明朝 Medium" panose="02020500000000000000" pitchFamily="18" charset="-128"/>
                  </a:rPr>
                  <a:t>解決能力なし</a:t>
                </a:r>
              </a:p>
            </p:txBody>
          </p:sp>
          <p:sp>
            <p:nvSpPr>
              <p:cNvPr id="87" name="正方形/長方形 86">
                <a:extLst>
                  <a:ext uri="{FF2B5EF4-FFF2-40B4-BE49-F238E27FC236}">
                    <a16:creationId xmlns:a16="http://schemas.microsoft.com/office/drawing/2014/main" id="{066AF503-D755-4708-EA4D-BF682817D17B}"/>
                  </a:ext>
                </a:extLst>
              </p:cNvPr>
              <p:cNvSpPr/>
              <p:nvPr/>
            </p:nvSpPr>
            <p:spPr>
              <a:xfrm>
                <a:off x="9528926" y="3190045"/>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800" dirty="0">
                    <a:latin typeface="BIZ UDP明朝 Medium" panose="02020500000000000000" pitchFamily="18" charset="-128"/>
                    <a:ea typeface="BIZ UDP明朝 Medium" panose="02020500000000000000" pitchFamily="18" charset="-128"/>
                  </a:rPr>
                  <a:t>非要請</a:t>
                </a:r>
                <a:endParaRPr kumimoji="1" lang="ja-JP" altLang="en-US" sz="800" dirty="0">
                  <a:latin typeface="BIZ UDP明朝 Medium" panose="02020500000000000000" pitchFamily="18" charset="-128"/>
                  <a:ea typeface="BIZ UDP明朝 Medium" panose="02020500000000000000" pitchFamily="18" charset="-128"/>
                </a:endParaRPr>
              </a:p>
            </p:txBody>
          </p:sp>
          <p:sp>
            <p:nvSpPr>
              <p:cNvPr id="88" name="正方形/長方形 87">
                <a:extLst>
                  <a:ext uri="{FF2B5EF4-FFF2-40B4-BE49-F238E27FC236}">
                    <a16:creationId xmlns:a16="http://schemas.microsoft.com/office/drawing/2014/main" id="{06BAFFB0-BF0F-0276-5082-8D6BCFC12DDA}"/>
                  </a:ext>
                </a:extLst>
              </p:cNvPr>
              <p:cNvSpPr/>
              <p:nvPr/>
            </p:nvSpPr>
            <p:spPr>
              <a:xfrm>
                <a:off x="8266098" y="3591875"/>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800" dirty="0">
                    <a:latin typeface="BIZ UDP明朝 Medium" panose="02020500000000000000" pitchFamily="18" charset="-128"/>
                    <a:ea typeface="BIZ UDP明朝 Medium" panose="02020500000000000000" pitchFamily="18" charset="-128"/>
                  </a:rPr>
                  <a:t>要請</a:t>
                </a:r>
                <a:endParaRPr kumimoji="1" lang="ja-JP" altLang="en-US" sz="800" dirty="0">
                  <a:latin typeface="BIZ UDP明朝 Medium" panose="02020500000000000000" pitchFamily="18" charset="-128"/>
                  <a:ea typeface="BIZ UDP明朝 Medium" panose="02020500000000000000" pitchFamily="18" charset="-128"/>
                </a:endParaRPr>
              </a:p>
            </p:txBody>
          </p:sp>
          <p:sp>
            <p:nvSpPr>
              <p:cNvPr id="89" name="正方形/長方形 88">
                <a:extLst>
                  <a:ext uri="{FF2B5EF4-FFF2-40B4-BE49-F238E27FC236}">
                    <a16:creationId xmlns:a16="http://schemas.microsoft.com/office/drawing/2014/main" id="{567D4E80-043F-457D-2BA6-45ABBBCEF045}"/>
                  </a:ext>
                </a:extLst>
              </p:cNvPr>
              <p:cNvSpPr/>
              <p:nvPr/>
            </p:nvSpPr>
            <p:spPr>
              <a:xfrm>
                <a:off x="7635165" y="4000640"/>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800" dirty="0">
                    <a:latin typeface="BIZ UDP明朝 Medium" panose="02020500000000000000" pitchFamily="18" charset="-128"/>
                    <a:ea typeface="BIZ UDP明朝 Medium" panose="02020500000000000000" pitchFamily="18" charset="-128"/>
                  </a:rPr>
                  <a:t>該当者なし</a:t>
                </a:r>
              </a:p>
            </p:txBody>
          </p:sp>
          <p:sp>
            <p:nvSpPr>
              <p:cNvPr id="90" name="正方形/長方形 89">
                <a:extLst>
                  <a:ext uri="{FF2B5EF4-FFF2-40B4-BE49-F238E27FC236}">
                    <a16:creationId xmlns:a16="http://schemas.microsoft.com/office/drawing/2014/main" id="{538A5F50-CBD0-DE0B-5D24-9B23C03357D2}"/>
                  </a:ext>
                </a:extLst>
              </p:cNvPr>
              <p:cNvSpPr/>
              <p:nvPr/>
            </p:nvSpPr>
            <p:spPr>
              <a:xfrm>
                <a:off x="8138195" y="4236356"/>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800" dirty="0">
                    <a:latin typeface="BIZ UDP明朝 Medium" panose="02020500000000000000" pitchFamily="18" charset="-128"/>
                    <a:ea typeface="BIZ UDP明朝 Medium" panose="02020500000000000000" pitchFamily="18" charset="-128"/>
                  </a:rPr>
                  <a:t>該当者あり</a:t>
                </a:r>
              </a:p>
            </p:txBody>
          </p:sp>
          <p:sp>
            <p:nvSpPr>
              <p:cNvPr id="92" name="正方形/長方形 91">
                <a:extLst>
                  <a:ext uri="{FF2B5EF4-FFF2-40B4-BE49-F238E27FC236}">
                    <a16:creationId xmlns:a16="http://schemas.microsoft.com/office/drawing/2014/main" id="{4F477365-3702-58B5-2E28-02CB39347CCB}"/>
                  </a:ext>
                </a:extLst>
              </p:cNvPr>
              <p:cNvSpPr/>
              <p:nvPr/>
            </p:nvSpPr>
            <p:spPr>
              <a:xfrm>
                <a:off x="9338783" y="4637946"/>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800" dirty="0">
                    <a:latin typeface="BIZ UDP明朝 Medium" panose="02020500000000000000" pitchFamily="18" charset="-128"/>
                    <a:ea typeface="BIZ UDP明朝 Medium" panose="02020500000000000000" pitchFamily="18" charset="-128"/>
                  </a:rPr>
                  <a:t>方略なし</a:t>
                </a:r>
              </a:p>
            </p:txBody>
          </p:sp>
          <p:sp>
            <p:nvSpPr>
              <p:cNvPr id="93" name="正方形/長方形 92">
                <a:extLst>
                  <a:ext uri="{FF2B5EF4-FFF2-40B4-BE49-F238E27FC236}">
                    <a16:creationId xmlns:a16="http://schemas.microsoft.com/office/drawing/2014/main" id="{C81553EE-C528-C9C3-9C30-2AA82647F871}"/>
                  </a:ext>
                </a:extLst>
              </p:cNvPr>
              <p:cNvSpPr/>
              <p:nvPr/>
            </p:nvSpPr>
            <p:spPr>
              <a:xfrm>
                <a:off x="8151880" y="4837626"/>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800" dirty="0">
                    <a:latin typeface="BIZ UDP明朝 Medium" panose="02020500000000000000" pitchFamily="18" charset="-128"/>
                    <a:ea typeface="BIZ UDP明朝 Medium" panose="02020500000000000000" pitchFamily="18" charset="-128"/>
                  </a:rPr>
                  <a:t>方略あり</a:t>
                </a:r>
              </a:p>
            </p:txBody>
          </p:sp>
          <p:sp>
            <p:nvSpPr>
              <p:cNvPr id="94" name="正方形/長方形 93">
                <a:extLst>
                  <a:ext uri="{FF2B5EF4-FFF2-40B4-BE49-F238E27FC236}">
                    <a16:creationId xmlns:a16="http://schemas.microsoft.com/office/drawing/2014/main" id="{3074F777-5DE6-6E2D-6200-C2C92B85A83A}"/>
                  </a:ext>
                </a:extLst>
              </p:cNvPr>
              <p:cNvSpPr/>
              <p:nvPr/>
            </p:nvSpPr>
            <p:spPr>
              <a:xfrm>
                <a:off x="8230545" y="5890283"/>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800" dirty="0">
                    <a:latin typeface="BIZ UDP明朝 Medium" panose="02020500000000000000" pitchFamily="18" charset="-128"/>
                    <a:ea typeface="BIZ UDP明朝 Medium" panose="02020500000000000000" pitchFamily="18" charset="-128"/>
                  </a:rPr>
                  <a:t>要請成功</a:t>
                </a:r>
                <a:endParaRPr kumimoji="1" lang="ja-JP" altLang="en-US" sz="800" dirty="0">
                  <a:latin typeface="BIZ UDP明朝 Medium" panose="02020500000000000000" pitchFamily="18" charset="-128"/>
                  <a:ea typeface="BIZ UDP明朝 Medium" panose="02020500000000000000" pitchFamily="18" charset="-128"/>
                </a:endParaRPr>
              </a:p>
            </p:txBody>
          </p:sp>
          <p:sp>
            <p:nvSpPr>
              <p:cNvPr id="95" name="正方形/長方形 94">
                <a:extLst>
                  <a:ext uri="{FF2B5EF4-FFF2-40B4-BE49-F238E27FC236}">
                    <a16:creationId xmlns:a16="http://schemas.microsoft.com/office/drawing/2014/main" id="{32636023-6401-9A5E-AB74-B7EE8FB5EDAD}"/>
                  </a:ext>
                </a:extLst>
              </p:cNvPr>
              <p:cNvSpPr/>
              <p:nvPr/>
            </p:nvSpPr>
            <p:spPr>
              <a:xfrm>
                <a:off x="9672307" y="5702486"/>
                <a:ext cx="900000" cy="180000"/>
              </a:xfrm>
              <a:prstGeom prst="rect">
                <a:avLst/>
              </a:prstGeom>
              <a:noFill/>
              <a:ln w="6350">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800" dirty="0">
                    <a:latin typeface="BIZ UDP明朝 Medium" panose="02020500000000000000" pitchFamily="18" charset="-128"/>
                    <a:ea typeface="BIZ UDP明朝 Medium" panose="02020500000000000000" pitchFamily="18" charset="-128"/>
                  </a:rPr>
                  <a:t>要請失敗</a:t>
                </a:r>
                <a:endParaRPr kumimoji="1" lang="ja-JP" altLang="en-US" sz="800" dirty="0">
                  <a:latin typeface="BIZ UDP明朝 Medium" panose="02020500000000000000" pitchFamily="18" charset="-128"/>
                  <a:ea typeface="BIZ UDP明朝 Medium" panose="02020500000000000000" pitchFamily="18" charset="-128"/>
                </a:endParaRPr>
              </a:p>
            </p:txBody>
          </p:sp>
        </p:grpSp>
      </p:grpSp>
      <p:sp>
        <p:nvSpPr>
          <p:cNvPr id="52" name="ホームベース 51">
            <a:extLst>
              <a:ext uri="{FF2B5EF4-FFF2-40B4-BE49-F238E27FC236}">
                <a16:creationId xmlns:a16="http://schemas.microsoft.com/office/drawing/2014/main" id="{C3F9032C-2878-E10C-1290-D9AF6EDE4D95}"/>
              </a:ext>
            </a:extLst>
          </p:cNvPr>
          <p:cNvSpPr/>
          <p:nvPr/>
        </p:nvSpPr>
        <p:spPr>
          <a:xfrm rot="5400000">
            <a:off x="2124591" y="3267875"/>
            <a:ext cx="360000" cy="828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メイリオ" panose="020B0604030504040204" pitchFamily="50" charset="-128"/>
              <a:ea typeface="メイリオ" panose="020B0604030504040204" pitchFamily="50" charset="-128"/>
            </a:endParaRPr>
          </a:p>
        </p:txBody>
      </p:sp>
      <p:sp>
        <p:nvSpPr>
          <p:cNvPr id="54" name="テキスト ボックス 53">
            <a:extLst>
              <a:ext uri="{FF2B5EF4-FFF2-40B4-BE49-F238E27FC236}">
                <a16:creationId xmlns:a16="http://schemas.microsoft.com/office/drawing/2014/main" id="{FE9AF66A-870D-EA9C-9ED1-3E1883D6A00B}"/>
              </a:ext>
            </a:extLst>
          </p:cNvPr>
          <p:cNvSpPr txBox="1"/>
          <p:nvPr/>
        </p:nvSpPr>
        <p:spPr>
          <a:xfrm>
            <a:off x="645171" y="3981976"/>
            <a:ext cx="3233371" cy="1938992"/>
          </a:xfrm>
          <a:prstGeom prst="rect">
            <a:avLst/>
          </a:prstGeom>
          <a:noFill/>
        </p:spPr>
        <p:txBody>
          <a:bodyPr wrap="square">
            <a:spAutoFit/>
          </a:bodyPr>
          <a:lstStyle/>
          <a:p>
            <a:pPr algn="l" rtl="0" fontAlgn="base">
              <a:lnSpc>
                <a:spcPts val="2400"/>
              </a:lnSpc>
              <a:buNone/>
            </a:pPr>
            <a:r>
              <a:rPr lang="ja-JP" altLang="ja-JP" sz="2000" b="0" i="0" dirty="0">
                <a:solidFill>
                  <a:srgbClr val="000000"/>
                </a:solidFill>
                <a:effectLst/>
                <a:latin typeface="Meiryo" panose="020B0604030504040204" pitchFamily="34" charset="-128"/>
                <a:ea typeface="Meiryo" panose="020B0604030504040204" pitchFamily="34" charset="-128"/>
              </a:rPr>
              <a:t>相談をしたことがある・・</a:t>
            </a:r>
            <a:r>
              <a:rPr lang="en-US" altLang="ja-JP" sz="2000" b="0" i="0" dirty="0">
                <a:solidFill>
                  <a:srgbClr val="000000"/>
                </a:solidFill>
                <a:effectLst/>
                <a:latin typeface="Meiryo" panose="020B0604030504040204" pitchFamily="34" charset="-128"/>
                <a:ea typeface="Meiryo" panose="020B0604030504040204" pitchFamily="34" charset="-128"/>
              </a:rPr>
              <a:t>​</a:t>
            </a:r>
            <a:br>
              <a:rPr lang="en-US" altLang="ja-JP" sz="2000" b="0" i="0" dirty="0">
                <a:solidFill>
                  <a:srgbClr val="000000"/>
                </a:solidFill>
                <a:effectLst/>
                <a:latin typeface="Meiryo" panose="020B0604030504040204" pitchFamily="34" charset="-128"/>
                <a:ea typeface="Meiryo" panose="020B0604030504040204" pitchFamily="34" charset="-128"/>
              </a:rPr>
            </a:br>
            <a:r>
              <a:rPr lang="ja-JP" altLang="ja-JP" sz="2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2000" b="0" i="0" u="none" strike="noStrike" dirty="0">
                <a:solidFill>
                  <a:srgbClr val="000000"/>
                </a:solidFill>
                <a:effectLst/>
                <a:latin typeface="Meiryo" panose="020B0604030504040204" pitchFamily="34" charset="-128"/>
                <a:ea typeface="Meiryo" panose="020B0604030504040204" pitchFamily="34" charset="-128"/>
              </a:rPr>
              <a:t> </a:t>
            </a:r>
            <a:r>
              <a:rPr lang="ja-JP" altLang="ja-JP" sz="2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2000" b="0" i="0" dirty="0">
                <a:solidFill>
                  <a:srgbClr val="000000"/>
                </a:solidFill>
                <a:effectLst/>
                <a:latin typeface="Meiryo" panose="020B0604030504040204" pitchFamily="34" charset="-128"/>
                <a:ea typeface="Meiryo" panose="020B0604030504040204" pitchFamily="34" charset="-128"/>
              </a:rPr>
              <a:t>17.3%​</a:t>
            </a:r>
            <a:endParaRPr lang="en-US" altLang="ja-JP" b="0" i="0" dirty="0">
              <a:solidFill>
                <a:srgbClr val="000000"/>
              </a:solidFill>
              <a:effectLst/>
              <a:latin typeface="Meiryo" panose="020B0604030504040204" pitchFamily="34" charset="-128"/>
              <a:ea typeface="Meiryo" panose="020B0604030504040204" pitchFamily="34" charset="-128"/>
            </a:endParaRPr>
          </a:p>
          <a:p>
            <a:pPr algn="l" rtl="0" fontAlgn="base">
              <a:lnSpc>
                <a:spcPts val="2400"/>
              </a:lnSpc>
              <a:buNone/>
            </a:pPr>
            <a:r>
              <a:rPr lang="ja-JP" altLang="ja-JP" sz="1800" b="0" i="0" u="none" strike="noStrike" dirty="0">
                <a:solidFill>
                  <a:srgbClr val="000000"/>
                </a:solidFill>
                <a:effectLst/>
                <a:latin typeface="Meiryo" panose="020B0604030504040204" pitchFamily="34" charset="-128"/>
                <a:ea typeface="Meiryo" panose="020B0604030504040204" pitchFamily="34" charset="-128"/>
              </a:rPr>
              <a:t>相談相手（複数回答）</a:t>
            </a:r>
            <a:r>
              <a:rPr lang="en-US" altLang="ja-JP" sz="1800" b="0" i="0" dirty="0">
                <a:solidFill>
                  <a:srgbClr val="000000"/>
                </a:solidFill>
                <a:effectLst/>
                <a:latin typeface="Meiryo" panose="020B0604030504040204" pitchFamily="34" charset="-128"/>
                <a:ea typeface="Meiryo" panose="020B0604030504040204" pitchFamily="34" charset="-128"/>
              </a:rPr>
              <a:t>​</a:t>
            </a:r>
            <a:endParaRPr lang="en-US" altLang="ja-JP" b="0" i="0" dirty="0">
              <a:solidFill>
                <a:srgbClr val="000000"/>
              </a:solidFill>
              <a:effectLst/>
              <a:latin typeface="Meiryo" panose="020B0604030504040204" pitchFamily="34" charset="-128"/>
              <a:ea typeface="Meiryo" panose="020B0604030504040204" pitchFamily="34" charset="-128"/>
            </a:endParaRPr>
          </a:p>
          <a:p>
            <a:pPr algn="l" rtl="0" fontAlgn="base">
              <a:lnSpc>
                <a:spcPts val="2400"/>
              </a:lnSpc>
              <a:buNone/>
            </a:pPr>
            <a:r>
              <a:rPr lang="ja-JP" altLang="ja-JP" sz="1800" b="0" i="0" u="none" strike="noStrike" dirty="0">
                <a:solidFill>
                  <a:srgbClr val="000000"/>
                </a:solidFill>
                <a:effectLst/>
                <a:latin typeface="Meiryo" panose="020B0604030504040204" pitchFamily="34" charset="-128"/>
                <a:ea typeface="Meiryo" panose="020B0604030504040204" pitchFamily="34" charset="-128"/>
              </a:rPr>
              <a:t>　家族　</a:t>
            </a:r>
            <a:r>
              <a:rPr lang="en-US" altLang="ja-JP" sz="1800" b="0" i="0" u="none" strike="noStrike" dirty="0">
                <a:solidFill>
                  <a:srgbClr val="000000"/>
                </a:solidFill>
                <a:effectLst/>
                <a:latin typeface="Meiryo" panose="020B0604030504040204" pitchFamily="34" charset="-128"/>
                <a:ea typeface="Meiryo" panose="020B0604030504040204" pitchFamily="34" charset="-128"/>
              </a:rPr>
              <a:t>78.9%</a:t>
            </a:r>
            <a:r>
              <a:rPr lang="en-US" altLang="ja-JP" sz="1800" b="0" i="0" dirty="0">
                <a:solidFill>
                  <a:srgbClr val="000000"/>
                </a:solidFill>
                <a:effectLst/>
                <a:latin typeface="Meiryo" panose="020B0604030504040204" pitchFamily="34" charset="-128"/>
                <a:ea typeface="Meiryo" panose="020B0604030504040204" pitchFamily="34" charset="-128"/>
              </a:rPr>
              <a:t>​</a:t>
            </a:r>
            <a:endParaRPr lang="en-US" altLang="ja-JP" b="0" i="0" dirty="0">
              <a:solidFill>
                <a:srgbClr val="000000"/>
              </a:solidFill>
              <a:effectLst/>
              <a:latin typeface="Meiryo" panose="020B0604030504040204" pitchFamily="34" charset="-128"/>
              <a:ea typeface="Meiryo" panose="020B0604030504040204" pitchFamily="34" charset="-128"/>
            </a:endParaRPr>
          </a:p>
          <a:p>
            <a:pPr algn="l" rtl="0" fontAlgn="base">
              <a:lnSpc>
                <a:spcPts val="2400"/>
              </a:lnSpc>
              <a:buNone/>
            </a:pPr>
            <a:r>
              <a:rPr lang="ja-JP" altLang="ja-JP" sz="1800" b="0" i="0" u="none" strike="noStrike" dirty="0">
                <a:solidFill>
                  <a:srgbClr val="000000"/>
                </a:solidFill>
                <a:effectLst/>
                <a:latin typeface="Meiryo" panose="020B0604030504040204" pitchFamily="34" charset="-128"/>
                <a:ea typeface="Meiryo" panose="020B0604030504040204" pitchFamily="34" charset="-128"/>
              </a:rPr>
              <a:t>　友人　</a:t>
            </a:r>
            <a:r>
              <a:rPr lang="en-US" altLang="ja-JP" sz="1800" b="0" i="0" u="none" strike="noStrike" dirty="0">
                <a:solidFill>
                  <a:srgbClr val="000000"/>
                </a:solidFill>
                <a:effectLst/>
                <a:latin typeface="Meiryo" panose="020B0604030504040204" pitchFamily="34" charset="-128"/>
                <a:ea typeface="Meiryo" panose="020B0604030504040204" pitchFamily="34" charset="-128"/>
              </a:rPr>
              <a:t>40.4%</a:t>
            </a:r>
            <a:r>
              <a:rPr lang="en-US" altLang="ja-JP" sz="1800" b="0" i="0" dirty="0">
                <a:solidFill>
                  <a:srgbClr val="000000"/>
                </a:solidFill>
                <a:effectLst/>
                <a:latin typeface="Meiryo" panose="020B0604030504040204" pitchFamily="34" charset="-128"/>
                <a:ea typeface="Meiryo" panose="020B0604030504040204" pitchFamily="34" charset="-128"/>
              </a:rPr>
              <a:t>​</a:t>
            </a:r>
            <a:endParaRPr lang="en-US" altLang="ja-JP" b="0" i="0" dirty="0">
              <a:solidFill>
                <a:srgbClr val="000000"/>
              </a:solidFill>
              <a:effectLst/>
              <a:latin typeface="Meiryo" panose="020B0604030504040204" pitchFamily="34" charset="-128"/>
              <a:ea typeface="Meiryo" panose="020B0604030504040204" pitchFamily="34" charset="-128"/>
            </a:endParaRPr>
          </a:p>
          <a:p>
            <a:pPr algn="l" rtl="0" fontAlgn="base">
              <a:lnSpc>
                <a:spcPts val="2400"/>
              </a:lnSpc>
            </a:pPr>
            <a:r>
              <a:rPr lang="ja-JP" altLang="ja-JP" sz="1800" b="0" i="0" u="none" strike="noStrike" dirty="0">
                <a:solidFill>
                  <a:srgbClr val="000000"/>
                </a:solidFill>
                <a:effectLst/>
                <a:latin typeface="Meiryo" panose="020B0604030504040204" pitchFamily="34" charset="-128"/>
                <a:ea typeface="Meiryo" panose="020B0604030504040204" pitchFamily="34" charset="-128"/>
              </a:rPr>
              <a:t>　先生　</a:t>
            </a:r>
            <a:r>
              <a:rPr lang="en-US" altLang="ja-JP" sz="1800" b="0" i="0" u="none" strike="noStrike" dirty="0">
                <a:solidFill>
                  <a:srgbClr val="000000"/>
                </a:solidFill>
                <a:effectLst/>
                <a:latin typeface="Meiryo" panose="020B0604030504040204" pitchFamily="34" charset="-128"/>
                <a:ea typeface="Meiryo" panose="020B0604030504040204" pitchFamily="34" charset="-128"/>
              </a:rPr>
              <a:t>13.8%</a:t>
            </a:r>
            <a:r>
              <a:rPr lang="ja-JP" altLang="ja-JP" sz="1800" b="0" i="0" u="none" strike="noStrike" dirty="0">
                <a:solidFill>
                  <a:srgbClr val="000000"/>
                </a:solidFill>
                <a:effectLst/>
                <a:latin typeface="Meiryo" panose="020B0604030504040204" pitchFamily="34" charset="-128"/>
                <a:ea typeface="Meiryo" panose="020B0604030504040204" pitchFamily="34" charset="-128"/>
              </a:rPr>
              <a:t>　</a:t>
            </a:r>
            <a:endParaRPr lang="en-US" altLang="ja-JP" b="0" i="0" dirty="0">
              <a:solidFill>
                <a:srgbClr val="000000"/>
              </a:solidFill>
              <a:effectLst/>
              <a:latin typeface="Meiryo" panose="020B0604030504040204" pitchFamily="34" charset="-128"/>
              <a:ea typeface="Meiryo" panose="020B0604030504040204" pitchFamily="34" charset="-128"/>
            </a:endParaRPr>
          </a:p>
        </p:txBody>
      </p:sp>
      <p:sp>
        <p:nvSpPr>
          <p:cNvPr id="57" name="テキスト ボックス 56">
            <a:extLst>
              <a:ext uri="{FF2B5EF4-FFF2-40B4-BE49-F238E27FC236}">
                <a16:creationId xmlns:a16="http://schemas.microsoft.com/office/drawing/2014/main" id="{DB4A0785-5D30-BC27-F684-8E551F9BB683}"/>
              </a:ext>
            </a:extLst>
          </p:cNvPr>
          <p:cNvSpPr txBox="1"/>
          <p:nvPr/>
        </p:nvSpPr>
        <p:spPr>
          <a:xfrm>
            <a:off x="0" y="6220804"/>
            <a:ext cx="5179423" cy="253916"/>
          </a:xfrm>
          <a:prstGeom prst="rect">
            <a:avLst/>
          </a:prstGeom>
          <a:noFill/>
        </p:spPr>
        <p:txBody>
          <a:bodyPr wrap="square" rtlCol="0">
            <a:spAutoFit/>
          </a:bodyPr>
          <a:lstStyle/>
          <a:p>
            <a:pPr algn="r"/>
            <a:r>
              <a:rPr lang="en-US" altLang="ja-JP" sz="1050" b="0" i="0" u="none" strike="noStrike" dirty="0">
                <a:solidFill>
                  <a:srgbClr val="000000"/>
                </a:solidFill>
                <a:effectLst/>
                <a:latin typeface="游ゴシック" panose="020B0400000000000000" pitchFamily="34" charset="-128"/>
              </a:rPr>
              <a:t>R4.3 </a:t>
            </a:r>
            <a:r>
              <a:rPr lang="ja-JP" altLang="ja-JP" sz="1050" b="0" i="0" u="none" strike="noStrike">
                <a:solidFill>
                  <a:srgbClr val="000000"/>
                </a:solidFill>
                <a:effectLst/>
                <a:ea typeface="游ゴシック" panose="020B0400000000000000" pitchFamily="34" charset="-128"/>
              </a:rPr>
              <a:t>ヤングケアラーの実態に関する調査研究報告書</a:t>
            </a:r>
            <a:r>
              <a:rPr lang="en-US" altLang="ja-JP" sz="1050" b="0" i="0" u="none" strike="noStrike" dirty="0">
                <a:solidFill>
                  <a:srgbClr val="000000"/>
                </a:solidFill>
                <a:effectLst/>
                <a:latin typeface="游ゴシック" panose="020B0400000000000000" pitchFamily="34" charset="-128"/>
              </a:rPr>
              <a:t> (</a:t>
            </a:r>
            <a:r>
              <a:rPr lang="ja-JP" altLang="ja-JP" sz="1050" b="0" i="0" u="none" strike="noStrike">
                <a:solidFill>
                  <a:srgbClr val="000000"/>
                </a:solidFill>
                <a:effectLst/>
                <a:ea typeface="游ゴシック" panose="020B0400000000000000" pitchFamily="34" charset="-128"/>
              </a:rPr>
              <a:t>株</a:t>
            </a:r>
            <a:r>
              <a:rPr lang="en-US" altLang="ja-JP" sz="1050" b="0" i="0" u="none" strike="noStrike" dirty="0">
                <a:solidFill>
                  <a:srgbClr val="000000"/>
                </a:solidFill>
                <a:effectLst/>
                <a:latin typeface="游ゴシック" panose="020B0400000000000000" pitchFamily="34" charset="-128"/>
              </a:rPr>
              <a:t>)</a:t>
            </a:r>
            <a:r>
              <a:rPr lang="ja-JP" altLang="ja-JP" sz="1050" b="0" i="0" u="none" strike="noStrike">
                <a:solidFill>
                  <a:srgbClr val="000000"/>
                </a:solidFill>
                <a:effectLst/>
                <a:ea typeface="游ゴシック" panose="020B0400000000000000" pitchFamily="34" charset="-128"/>
              </a:rPr>
              <a:t>日本総合研究所</a:t>
            </a:r>
            <a:r>
              <a:rPr lang="en-US" altLang="ja-JP" sz="1050" b="0" i="0" u="none" strike="noStrike" dirty="0">
                <a:solidFill>
                  <a:srgbClr val="000000"/>
                </a:solidFill>
                <a:effectLst/>
                <a:latin typeface="游ゴシック" panose="020B0400000000000000" pitchFamily="34" charset="-128"/>
              </a:rPr>
              <a:t> P74</a:t>
            </a:r>
            <a:endParaRPr lang="en-US" altLang="ja-JP" sz="1050" dirty="0">
              <a:latin typeface="メイリオ" panose="020B0604030504040204" pitchFamily="50" charset="-128"/>
              <a:ea typeface="メイリオ" panose="020B0604030504040204" pitchFamily="50" charset="-128"/>
            </a:endParaRPr>
          </a:p>
        </p:txBody>
      </p:sp>
      <p:sp>
        <p:nvSpPr>
          <p:cNvPr id="58" name="角丸四角形 57">
            <a:extLst>
              <a:ext uri="{FF2B5EF4-FFF2-40B4-BE49-F238E27FC236}">
                <a16:creationId xmlns:a16="http://schemas.microsoft.com/office/drawing/2014/main" id="{7A60DA0E-BE31-7CE0-605E-FC976E87CCC7}"/>
              </a:ext>
            </a:extLst>
          </p:cNvPr>
          <p:cNvSpPr/>
          <p:nvPr/>
        </p:nvSpPr>
        <p:spPr>
          <a:xfrm>
            <a:off x="540219" y="2256509"/>
            <a:ext cx="3443277" cy="3868035"/>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841372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角丸四角形 9">
            <a:extLst>
              <a:ext uri="{FF2B5EF4-FFF2-40B4-BE49-F238E27FC236}">
                <a16:creationId xmlns:a16="http://schemas.microsoft.com/office/drawing/2014/main" id="{CEFBD4E3-62A5-A3B7-77F6-1B0EBA0E760F}"/>
              </a:ext>
            </a:extLst>
          </p:cNvPr>
          <p:cNvSpPr/>
          <p:nvPr/>
        </p:nvSpPr>
        <p:spPr>
          <a:xfrm>
            <a:off x="623888" y="1507958"/>
            <a:ext cx="10981090" cy="4713508"/>
          </a:xfrm>
          <a:prstGeom prst="roundRect">
            <a:avLst>
              <a:gd name="adj" fmla="val 5498"/>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メイリオ" panose="020B0604030504040204" pitchFamily="50" charset="-128"/>
              <a:ea typeface="メイリオ" panose="020B0604030504040204" pitchFamily="50" charset="-128"/>
            </a:endParaRPr>
          </a:p>
        </p:txBody>
      </p:sp>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lang="ja-JP" altLang="en-US" dirty="0"/>
              <a:t>子どもたちからの援助要請</a:t>
            </a:r>
            <a:r>
              <a:rPr lang="ja-JP" altLang="en-US" sz="1600" dirty="0"/>
              <a:t>～子どもたちはどうして困っていることを言えないのでしょうか～</a:t>
            </a:r>
            <a:endParaRPr kumimoji="1" lang="ja-JP" altLang="en-US" sz="1600" dirty="0"/>
          </a:p>
        </p:txBody>
      </p:sp>
      <p:sp>
        <p:nvSpPr>
          <p:cNvPr id="4" name="テキスト ボックス 3"/>
          <p:cNvSpPr txBox="1"/>
          <p:nvPr/>
        </p:nvSpPr>
        <p:spPr>
          <a:xfrm>
            <a:off x="837469" y="3155590"/>
            <a:ext cx="3600000" cy="1080000"/>
          </a:xfrm>
          <a:prstGeom prst="roundRect">
            <a:avLst>
              <a:gd name="adj" fmla="val 10046"/>
            </a:avLst>
          </a:prstGeom>
          <a:solidFill>
            <a:schemeClr val="bg1"/>
          </a:solidFill>
        </p:spPr>
        <p:txBody>
          <a:bodyPr wrap="square" rtlCol="0" anchor="ctr">
            <a:spAutoFit/>
          </a:bodyPr>
          <a:lstStyle/>
          <a:p>
            <a:r>
              <a:rPr lang="ja-JP" altLang="en-US" sz="1400" u="sng" dirty="0">
                <a:latin typeface="メイリオ" panose="020B0604030504040204" pitchFamily="50" charset="-128"/>
                <a:ea typeface="メイリオ" panose="020B0604030504040204" pitchFamily="50" charset="-128"/>
              </a:rPr>
              <a:t>世話の時間が長いほど・・・</a:t>
            </a:r>
            <a:endParaRPr lang="en-US" altLang="ja-JP" sz="1400" u="sng"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◯自分の悩みを過小評価</a:t>
            </a:r>
            <a:endParaRPr lang="en-US" altLang="ja-JP" sz="14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◯家族のことを話したくない</a:t>
            </a:r>
            <a:endParaRPr lang="en-US" altLang="ja-JP" sz="14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◯変化への諦めが増大</a:t>
            </a:r>
            <a:endParaRPr lang="en-US" altLang="ja-JP" sz="1400" dirty="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AD9575EE-598D-9317-581A-DE9E3E5DFE9E}"/>
              </a:ext>
            </a:extLst>
          </p:cNvPr>
          <p:cNvSpPr txBox="1"/>
          <p:nvPr/>
        </p:nvSpPr>
        <p:spPr>
          <a:xfrm>
            <a:off x="3668867" y="6512618"/>
            <a:ext cx="8523133" cy="253916"/>
          </a:xfrm>
          <a:prstGeom prst="rect">
            <a:avLst/>
          </a:prstGeom>
          <a:noFill/>
        </p:spPr>
        <p:txBody>
          <a:bodyPr wrap="square" rtlCol="0">
            <a:spAutoFit/>
          </a:bodyPr>
          <a:lstStyle/>
          <a:p>
            <a:pPr algn="r"/>
            <a:r>
              <a:rPr lang="en-US" altLang="ja-JP" sz="1000" dirty="0">
                <a:latin typeface="メイリオ" panose="020B0604030504040204" pitchFamily="50" charset="-128"/>
                <a:ea typeface="メイリオ" panose="020B0604030504040204" pitchFamily="50" charset="-128"/>
              </a:rPr>
              <a:t>R4.3 </a:t>
            </a:r>
            <a:r>
              <a:rPr lang="ja-JP" altLang="en-US" sz="1000" dirty="0">
                <a:latin typeface="メイリオ" panose="020B0604030504040204" pitchFamily="50" charset="-128"/>
                <a:ea typeface="メイリオ" panose="020B0604030504040204" pitchFamily="50" charset="-128"/>
              </a:rPr>
              <a:t>ヤングケアラーの実態に関する調査研究報告書</a:t>
            </a:r>
            <a:r>
              <a:rPr lang="en-US" altLang="ja-JP" sz="1000" dirty="0">
                <a:latin typeface="メイリオ" panose="020B0604030504040204" pitchFamily="50" charset="-128"/>
                <a:ea typeface="メイリオ" panose="020B0604030504040204" pitchFamily="50" charset="-128"/>
              </a:rPr>
              <a:t> (</a:t>
            </a:r>
            <a:r>
              <a:rPr lang="ja-JP" altLang="en-US" sz="1000" dirty="0">
                <a:latin typeface="メイリオ" panose="020B0604030504040204" pitchFamily="50" charset="-128"/>
                <a:ea typeface="メイリオ" panose="020B0604030504040204" pitchFamily="50" charset="-128"/>
              </a:rPr>
              <a:t>株</a:t>
            </a:r>
            <a:r>
              <a:rPr lang="en-US" altLang="ja-JP" sz="1000" dirty="0">
                <a:latin typeface="メイリオ" panose="020B0604030504040204" pitchFamily="50" charset="-128"/>
                <a:ea typeface="メイリオ" panose="020B0604030504040204" pitchFamily="50" charset="-128"/>
              </a:rPr>
              <a:t>)</a:t>
            </a:r>
            <a:r>
              <a:rPr lang="ja-JP" altLang="en-US" sz="1000" dirty="0">
                <a:latin typeface="メイリオ" panose="020B0604030504040204" pitchFamily="50" charset="-128"/>
                <a:ea typeface="メイリオ" panose="020B0604030504040204" pitchFamily="50" charset="-128"/>
              </a:rPr>
              <a:t>日本総合研究所</a:t>
            </a:r>
            <a:r>
              <a:rPr lang="en-US" altLang="ja-JP" sz="1000" dirty="0">
                <a:latin typeface="メイリオ" panose="020B0604030504040204" pitchFamily="50" charset="-128"/>
                <a:ea typeface="メイリオ" panose="020B0604030504040204" pitchFamily="50" charset="-128"/>
              </a:rPr>
              <a:t> P106</a:t>
            </a:r>
          </a:p>
        </p:txBody>
      </p:sp>
      <p:sp>
        <p:nvSpPr>
          <p:cNvPr id="29" name="角丸四角形 9">
            <a:extLst>
              <a:ext uri="{FF2B5EF4-FFF2-40B4-BE49-F238E27FC236}">
                <a16:creationId xmlns:a16="http://schemas.microsoft.com/office/drawing/2014/main" id="{A79ACC1C-F1F2-EA78-2272-6A812EA5E7EB}"/>
              </a:ext>
            </a:extLst>
          </p:cNvPr>
          <p:cNvSpPr/>
          <p:nvPr/>
        </p:nvSpPr>
        <p:spPr>
          <a:xfrm>
            <a:off x="917679" y="1742508"/>
            <a:ext cx="3600000" cy="686812"/>
          </a:xfrm>
          <a:prstGeom prst="roundRect">
            <a:avLst>
              <a:gd name="adj" fmla="val 50000"/>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メイリオ" panose="020B0604030504040204" pitchFamily="50" charset="-128"/>
                <a:ea typeface="メイリオ" panose="020B0604030504040204" pitchFamily="50" charset="-128"/>
              </a:rPr>
              <a:t>世話に費やす時間と世話に関する相談をしない理由の関連</a:t>
            </a:r>
          </a:p>
        </p:txBody>
      </p:sp>
      <p:sp>
        <p:nvSpPr>
          <p:cNvPr id="32" name="ホームベース 31"/>
          <p:cNvSpPr/>
          <p:nvPr/>
        </p:nvSpPr>
        <p:spPr>
          <a:xfrm>
            <a:off x="4632851" y="1744596"/>
            <a:ext cx="360000" cy="828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メイリオ" panose="020B0604030504040204" pitchFamily="50" charset="-128"/>
              <a:ea typeface="メイリオ" panose="020B0604030504040204" pitchFamily="50" charset="-128"/>
            </a:endParaRPr>
          </a:p>
        </p:txBody>
      </p:sp>
      <p:sp>
        <p:nvSpPr>
          <p:cNvPr id="35" name="ホームベース 34"/>
          <p:cNvSpPr/>
          <p:nvPr/>
        </p:nvSpPr>
        <p:spPr>
          <a:xfrm rot="5400000">
            <a:off x="2485814" y="2450508"/>
            <a:ext cx="360000" cy="828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メイリオ" panose="020B0604030504040204" pitchFamily="50" charset="-128"/>
              <a:ea typeface="メイリオ" panose="020B0604030504040204" pitchFamily="50" charset="-128"/>
            </a:endParaRPr>
          </a:p>
        </p:txBody>
      </p:sp>
      <p:pic>
        <p:nvPicPr>
          <p:cNvPr id="21" name="図 20">
            <a:extLst>
              <a:ext uri="{FF2B5EF4-FFF2-40B4-BE49-F238E27FC236}">
                <a16:creationId xmlns:a16="http://schemas.microsoft.com/office/drawing/2014/main" id="{495BC4D2-EDC7-144A-BC50-E705215FC032}"/>
              </a:ext>
            </a:extLst>
          </p:cNvPr>
          <p:cNvPicPr>
            <a:picLocks noChangeAspect="1"/>
          </p:cNvPicPr>
          <p:nvPr/>
        </p:nvPicPr>
        <p:blipFill>
          <a:blip r:embed="rId3"/>
          <a:stretch>
            <a:fillRect/>
          </a:stretch>
        </p:blipFill>
        <p:spPr>
          <a:xfrm>
            <a:off x="5117357" y="1781466"/>
            <a:ext cx="6120000" cy="4045065"/>
          </a:xfrm>
          <a:prstGeom prst="rect">
            <a:avLst/>
          </a:prstGeom>
        </p:spPr>
      </p:pic>
      <p:sp>
        <p:nvSpPr>
          <p:cNvPr id="22" name="ホームベース 21">
            <a:extLst>
              <a:ext uri="{FF2B5EF4-FFF2-40B4-BE49-F238E27FC236}">
                <a16:creationId xmlns:a16="http://schemas.microsoft.com/office/drawing/2014/main" id="{049D145E-EDCF-5A44-8983-5F533D127FF2}"/>
              </a:ext>
            </a:extLst>
          </p:cNvPr>
          <p:cNvSpPr/>
          <p:nvPr/>
        </p:nvSpPr>
        <p:spPr>
          <a:xfrm rot="5400000">
            <a:off x="2485814" y="4250988"/>
            <a:ext cx="360000" cy="828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8AF209BB-1E65-9A41-AC98-C4B5260A140C}"/>
              </a:ext>
            </a:extLst>
          </p:cNvPr>
          <p:cNvSpPr txBox="1"/>
          <p:nvPr/>
        </p:nvSpPr>
        <p:spPr>
          <a:xfrm>
            <a:off x="867103" y="5087662"/>
            <a:ext cx="3600000" cy="956634"/>
          </a:xfrm>
          <a:prstGeom prst="roundRect">
            <a:avLst>
              <a:gd name="adj" fmla="val 18614"/>
            </a:avLst>
          </a:prstGeom>
          <a:solidFill>
            <a:schemeClr val="bg1"/>
          </a:solidFill>
        </p:spPr>
        <p:txBody>
          <a:bodyPr wrap="square" rtlCol="0" anchor="ctr">
            <a:spAutoFit/>
          </a:bodyPr>
          <a:lstStyle/>
          <a:p>
            <a:pPr>
              <a:lnSpc>
                <a:spcPct val="120000"/>
              </a:lnSpc>
            </a:pPr>
            <a:r>
              <a:rPr lang="ja-JP" altLang="en-US" sz="1400" u="sng" dirty="0">
                <a:latin typeface="メイリオ" panose="020B0604030504040204" pitchFamily="50" charset="-128"/>
                <a:ea typeface="メイリオ" panose="020B0604030504040204" pitchFamily="50" charset="-128"/>
              </a:rPr>
              <a:t>困っていることを言えない（援助要請を出せない）子どもこそ、支援の必要性が高い可能性</a:t>
            </a:r>
            <a:endParaRPr lang="en-US" altLang="ja-JP" sz="1400" u="sng"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84889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6284D4-13DC-4F37-BFDB-533B7984235E}"/>
              </a:ext>
            </a:extLst>
          </p:cNvPr>
          <p:cNvSpPr>
            <a:spLocks noGrp="1"/>
          </p:cNvSpPr>
          <p:nvPr>
            <p:ph type="title"/>
          </p:nvPr>
        </p:nvSpPr>
        <p:spPr/>
        <p:txBody>
          <a:bodyPr/>
          <a:lstStyle/>
          <a:p>
            <a:r>
              <a:rPr kumimoji="1" lang="ja-JP" altLang="en-US" dirty="0"/>
              <a:t>ヤングケアラーかもしれない子どもに出会ったときは</a:t>
            </a:r>
          </a:p>
        </p:txBody>
      </p:sp>
      <p:cxnSp>
        <p:nvCxnSpPr>
          <p:cNvPr id="29" name="直線コネクタ 28">
            <a:extLst>
              <a:ext uri="{FF2B5EF4-FFF2-40B4-BE49-F238E27FC236}">
                <a16:creationId xmlns:a16="http://schemas.microsoft.com/office/drawing/2014/main" id="{C61A49CD-BC80-43C2-A6CA-2126476C8AA6}"/>
              </a:ext>
            </a:extLst>
          </p:cNvPr>
          <p:cNvCxnSpPr/>
          <p:nvPr/>
        </p:nvCxnSpPr>
        <p:spPr>
          <a:xfrm>
            <a:off x="730838" y="4502517"/>
            <a:ext cx="7031787"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 name="テキスト ボックス 21">
            <a:extLst>
              <a:ext uri="{FF2B5EF4-FFF2-40B4-BE49-F238E27FC236}">
                <a16:creationId xmlns:a16="http://schemas.microsoft.com/office/drawing/2014/main" id="{9E95FFC3-8D61-4512-8B37-97C2F13081D4}"/>
              </a:ext>
            </a:extLst>
          </p:cNvPr>
          <p:cNvSpPr txBox="1"/>
          <p:nvPr/>
        </p:nvSpPr>
        <p:spPr>
          <a:xfrm>
            <a:off x="1058389" y="4672827"/>
            <a:ext cx="3528000" cy="1284006"/>
          </a:xfrm>
          <a:prstGeom prst="rect">
            <a:avLst/>
          </a:prstGeom>
          <a:noFill/>
        </p:spPr>
        <p:txBody>
          <a:bodyPr wrap="square" rtlCol="0">
            <a:spAutoFit/>
          </a:bodyPr>
          <a:lstStyle/>
          <a:p>
            <a:pPr>
              <a:lnSpc>
                <a:spcPct val="150000"/>
              </a:lnSpc>
            </a:pPr>
            <a:r>
              <a:rPr kumimoji="1" lang="ja-JP" altLang="en-US" sz="1050" dirty="0">
                <a:latin typeface="メイリオ" panose="020B0604030504040204" pitchFamily="50" charset="-128"/>
                <a:ea typeface="メイリオ" panose="020B0604030504040204" pitchFamily="50" charset="-128"/>
              </a:rPr>
              <a:t>みなさんの周りにいる支援が必要かもしれない子どもたちと接するとき、次のステップを参考にしてください。</a:t>
            </a:r>
            <a:endParaRPr kumimoji="1" lang="en-US" altLang="ja-JP" sz="1050" dirty="0">
              <a:latin typeface="メイリオ" panose="020B0604030504040204" pitchFamily="50" charset="-128"/>
              <a:ea typeface="メイリオ" panose="020B0604030504040204" pitchFamily="50" charset="-128"/>
            </a:endParaRPr>
          </a:p>
          <a:p>
            <a:pPr>
              <a:lnSpc>
                <a:spcPct val="150000"/>
              </a:lnSpc>
            </a:pPr>
            <a:r>
              <a:rPr kumimoji="1" lang="ja-JP" altLang="en-US" sz="1050" dirty="0">
                <a:latin typeface="メイリオ" panose="020B0604030504040204" pitchFamily="50" charset="-128"/>
                <a:ea typeface="メイリオ" panose="020B0604030504040204" pitchFamily="50" charset="-128"/>
              </a:rPr>
              <a:t>支援が始まった後も、繰り返しケース会議を開き、ご本人や世帯の気持ちに寄り添った支援になっているか確認しながら支援を進めましょう</a:t>
            </a:r>
            <a:endParaRPr kumimoji="1" lang="en-US" altLang="ja-JP" sz="1050" dirty="0">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EC757183-76E3-4467-ADE3-4C81DF328BD5}"/>
              </a:ext>
            </a:extLst>
          </p:cNvPr>
          <p:cNvSpPr txBox="1"/>
          <p:nvPr/>
        </p:nvSpPr>
        <p:spPr>
          <a:xfrm>
            <a:off x="803193" y="4196098"/>
            <a:ext cx="7031787" cy="307777"/>
          </a:xfrm>
          <a:prstGeom prst="rect">
            <a:avLst/>
          </a:prstGeom>
          <a:noFill/>
        </p:spPr>
        <p:txBody>
          <a:bodyPr wrap="square" rtlCol="0">
            <a:spAutoFit/>
          </a:bodyPr>
          <a:lstStyle/>
          <a:p>
            <a:r>
              <a:rPr kumimoji="1" lang="ja-JP" altLang="en-US" sz="14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a:t>
            </a:r>
            <a:r>
              <a:rPr kumimoji="1" lang="ja-JP" altLang="en-US" sz="1400" b="1" dirty="0">
                <a:solidFill>
                  <a:schemeClr val="bg1"/>
                </a:solidFill>
                <a:effectLst>
                  <a:glow rad="228600">
                    <a:schemeClr val="accent5">
                      <a:alpha val="40000"/>
                    </a:schemeClr>
                  </a:glow>
                </a:effectLst>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信頼関係を築いた後の、次のステップ</a:t>
            </a:r>
          </a:p>
        </p:txBody>
      </p:sp>
      <p:grpSp>
        <p:nvGrpSpPr>
          <p:cNvPr id="5" name="グループ化 4">
            <a:extLst>
              <a:ext uri="{FF2B5EF4-FFF2-40B4-BE49-F238E27FC236}">
                <a16:creationId xmlns:a16="http://schemas.microsoft.com/office/drawing/2014/main" id="{4829246D-B73C-4D12-83FA-685A852E6CCD}"/>
              </a:ext>
            </a:extLst>
          </p:cNvPr>
          <p:cNvGrpSpPr/>
          <p:nvPr/>
        </p:nvGrpSpPr>
        <p:grpSpPr>
          <a:xfrm>
            <a:off x="4889198" y="4886270"/>
            <a:ext cx="6606172" cy="1300389"/>
            <a:chOff x="4889198" y="5044316"/>
            <a:chExt cx="6606172" cy="1300389"/>
          </a:xfrm>
        </p:grpSpPr>
        <p:sp>
          <p:nvSpPr>
            <p:cNvPr id="23" name="テキスト ボックス 22">
              <a:extLst>
                <a:ext uri="{FF2B5EF4-FFF2-40B4-BE49-F238E27FC236}">
                  <a16:creationId xmlns:a16="http://schemas.microsoft.com/office/drawing/2014/main" id="{96167397-1F55-4FE1-A060-94124CED3F00}"/>
                </a:ext>
              </a:extLst>
            </p:cNvPr>
            <p:cNvSpPr txBox="1"/>
            <p:nvPr/>
          </p:nvSpPr>
          <p:spPr>
            <a:xfrm>
              <a:off x="8415606" y="5044316"/>
              <a:ext cx="1296000" cy="1296000"/>
            </a:xfrm>
            <a:prstGeom prst="ellipse">
              <a:avLst/>
            </a:prstGeom>
            <a:gradFill>
              <a:gsLst>
                <a:gs pos="0">
                  <a:schemeClr val="bg1"/>
                </a:gs>
                <a:gs pos="100000">
                  <a:srgbClr val="FF99CC"/>
                </a:gs>
              </a:gsLst>
              <a:path path="circle">
                <a:fillToRect l="50000" t="50000" r="50000" b="50000"/>
              </a:path>
            </a:gradFill>
            <a:ln>
              <a:noFill/>
            </a:ln>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24" name="テキスト ボックス 23">
              <a:extLst>
                <a:ext uri="{FF2B5EF4-FFF2-40B4-BE49-F238E27FC236}">
                  <a16:creationId xmlns:a16="http://schemas.microsoft.com/office/drawing/2014/main" id="{F49FDE48-D705-4EF5-9804-8EF336F56772}"/>
                </a:ext>
              </a:extLst>
            </p:cNvPr>
            <p:cNvSpPr txBox="1"/>
            <p:nvPr/>
          </p:nvSpPr>
          <p:spPr>
            <a:xfrm>
              <a:off x="10199370" y="5047806"/>
              <a:ext cx="1296000" cy="1296000"/>
            </a:xfrm>
            <a:prstGeom prst="ellipse">
              <a:avLst/>
            </a:prstGeom>
            <a:gradFill>
              <a:gsLst>
                <a:gs pos="0">
                  <a:schemeClr val="bg1"/>
                </a:gs>
                <a:gs pos="100000">
                  <a:srgbClr val="33CCFF"/>
                </a:gs>
              </a:gsLst>
              <a:path path="circle">
                <a:fillToRect l="50000" t="50000" r="50000" b="50000"/>
              </a:path>
            </a:gradFill>
            <a:ln>
              <a:noFill/>
            </a:ln>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25" name="テキスト ボックス 24">
              <a:extLst>
                <a:ext uri="{FF2B5EF4-FFF2-40B4-BE49-F238E27FC236}">
                  <a16:creationId xmlns:a16="http://schemas.microsoft.com/office/drawing/2014/main" id="{82312B5E-E0C9-49C7-A939-3916CABB4AD9}"/>
                </a:ext>
              </a:extLst>
            </p:cNvPr>
            <p:cNvSpPr txBox="1"/>
            <p:nvPr/>
          </p:nvSpPr>
          <p:spPr>
            <a:xfrm>
              <a:off x="4889198" y="5044316"/>
              <a:ext cx="1296000" cy="1296000"/>
            </a:xfrm>
            <a:prstGeom prst="ellipse">
              <a:avLst/>
            </a:prstGeom>
            <a:gradFill flip="none" rotWithShape="1">
              <a:gsLst>
                <a:gs pos="0">
                  <a:srgbClr val="FFFFFF"/>
                </a:gs>
                <a:gs pos="82000">
                  <a:srgbClr val="FFFF99"/>
                </a:gs>
                <a:gs pos="100000">
                  <a:srgbClr val="FFFF99"/>
                </a:gs>
              </a:gsLst>
              <a:path path="circle">
                <a:fillToRect l="50000" t="50000" r="50000" b="50000"/>
              </a:path>
              <a:tileRect/>
            </a:gradFill>
            <a:ln>
              <a:noFill/>
            </a:ln>
            <a:effectLst/>
          </p:spPr>
          <p:txBody>
            <a:bodyPr wrap="square" rtlCol="0" anchor="ctr">
              <a:noAutofit/>
            </a:bodyPr>
            <a:lstStyle/>
            <a:p>
              <a:pPr lvl="0" algn="ctr" defTabSz="914400">
                <a:defRPr/>
              </a:pPr>
              <a:endParaRPr kumimoji="1" lang="en-US" altLang="ja-JP" sz="800" dirty="0">
                <a:solidFill>
                  <a:prstClr val="black"/>
                </a:solidFill>
                <a:latin typeface="UD デジタル 教科書体 NK-R" panose="02020400000000000000" pitchFamily="18" charset="-128"/>
                <a:ea typeface="UD デジタル 教科書体 NK-R" panose="02020400000000000000" pitchFamily="18" charset="-128"/>
              </a:endParaRPr>
            </a:p>
          </p:txBody>
        </p:sp>
        <p:sp>
          <p:nvSpPr>
            <p:cNvPr id="26" name="テキスト ボックス 25">
              <a:extLst>
                <a:ext uri="{FF2B5EF4-FFF2-40B4-BE49-F238E27FC236}">
                  <a16:creationId xmlns:a16="http://schemas.microsoft.com/office/drawing/2014/main" id="{9FEE6122-2816-420F-BE15-509A3E3C3847}"/>
                </a:ext>
              </a:extLst>
            </p:cNvPr>
            <p:cNvSpPr txBox="1"/>
            <p:nvPr/>
          </p:nvSpPr>
          <p:spPr>
            <a:xfrm>
              <a:off x="6586216" y="5048705"/>
              <a:ext cx="1296000" cy="1296000"/>
            </a:xfrm>
            <a:prstGeom prst="ellipse">
              <a:avLst/>
            </a:prstGeom>
            <a:gradFill flip="none" rotWithShape="1">
              <a:gsLst>
                <a:gs pos="0">
                  <a:srgbClr val="FFFFFF"/>
                </a:gs>
                <a:gs pos="82000">
                  <a:srgbClr val="CCFFCC"/>
                </a:gs>
                <a:gs pos="100000">
                  <a:srgbClr val="CCFFCC"/>
                </a:gs>
              </a:gsLst>
              <a:path path="circle">
                <a:fillToRect l="50000" t="50000" r="50000" b="50000"/>
              </a:path>
              <a:tileRect/>
            </a:gradFill>
            <a:ln>
              <a:noFill/>
            </a:ln>
            <a:effectLst/>
          </p:spPr>
          <p:txBody>
            <a:bodyPr wrap="square" rtlCol="0" anchor="ctr">
              <a:noAutofit/>
            </a:bodyPr>
            <a:lstStyle/>
            <a:p>
              <a:pPr lvl="0" algn="ctr" defTabSz="914400">
                <a:defRPr/>
              </a:pPr>
              <a:endParaRPr kumimoji="1" lang="en-US" altLang="ja-JP" sz="8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cxnSp>
          <p:nvCxnSpPr>
            <p:cNvPr id="15" name="直線コネクタ 14">
              <a:extLst>
                <a:ext uri="{FF2B5EF4-FFF2-40B4-BE49-F238E27FC236}">
                  <a16:creationId xmlns:a16="http://schemas.microsoft.com/office/drawing/2014/main" id="{5407D921-F6FF-488D-8D2A-63FEDD74AA0D}"/>
                </a:ext>
              </a:extLst>
            </p:cNvPr>
            <p:cNvCxnSpPr>
              <a:cxnSpLocks/>
            </p:cNvCxnSpPr>
            <p:nvPr/>
          </p:nvCxnSpPr>
          <p:spPr>
            <a:xfrm flipV="1">
              <a:off x="5058927" y="5481854"/>
              <a:ext cx="950400" cy="1498"/>
            </a:xfrm>
            <a:prstGeom prst="line">
              <a:avLst/>
            </a:prstGeom>
            <a:ln w="28575" cap="rnd">
              <a:solidFill>
                <a:schemeClr val="accent4">
                  <a:lumMod val="50000"/>
                </a:schemeClr>
              </a:solidFill>
              <a:roun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731C5192-C7F0-4DF4-83EF-5B37C9E924ED}"/>
                </a:ext>
              </a:extLst>
            </p:cNvPr>
            <p:cNvSpPr txBox="1"/>
            <p:nvPr/>
          </p:nvSpPr>
          <p:spPr>
            <a:xfrm>
              <a:off x="4945207" y="5517902"/>
              <a:ext cx="1300008" cy="406265"/>
            </a:xfrm>
            <a:prstGeom prst="rect">
              <a:avLst/>
            </a:prstGeom>
            <a:noFill/>
          </p:spPr>
          <p:txBody>
            <a:bodyPr wrap="square" rtlCol="0">
              <a:spAutoFit/>
            </a:bodyPr>
            <a:lstStyle/>
            <a:p>
              <a:r>
                <a:rPr kumimoji="1" lang="ja-JP" altLang="en-US" sz="800" b="1" dirty="0">
                  <a:latin typeface="BIZ UDPゴシック" panose="020B0400000000000000" pitchFamily="50" charset="-128"/>
                  <a:ea typeface="BIZ UDPゴシック" panose="020B0400000000000000" pitchFamily="50" charset="-128"/>
                </a:rPr>
                <a:t>気持ちを理解する</a:t>
              </a:r>
              <a:endParaRPr kumimoji="1" lang="en-US" altLang="ja-JP" sz="800" b="1" dirty="0">
                <a:latin typeface="BIZ UDPゴシック" panose="020B0400000000000000" pitchFamily="50" charset="-128"/>
                <a:ea typeface="BIZ UDPゴシック" panose="020B0400000000000000" pitchFamily="50" charset="-128"/>
              </a:endParaRPr>
            </a:p>
            <a:p>
              <a:r>
                <a:rPr kumimoji="1" lang="ja-JP" altLang="en-US" sz="800" b="1" dirty="0">
                  <a:latin typeface="BIZ UDPゴシック" panose="020B0400000000000000" pitchFamily="50" charset="-128"/>
                  <a:ea typeface="BIZ UDPゴシック" panose="020B0400000000000000" pitchFamily="50" charset="-128"/>
                </a:rPr>
                <a:t>　　　　　　尊重する</a:t>
              </a:r>
            </a:p>
          </p:txBody>
        </p:sp>
        <p:sp>
          <p:nvSpPr>
            <p:cNvPr id="17" name="テキスト ボックス 16">
              <a:extLst>
                <a:ext uri="{FF2B5EF4-FFF2-40B4-BE49-F238E27FC236}">
                  <a16:creationId xmlns:a16="http://schemas.microsoft.com/office/drawing/2014/main" id="{06C40271-0965-4C70-A3DB-7F5DFCCCC2F5}"/>
                </a:ext>
              </a:extLst>
            </p:cNvPr>
            <p:cNvSpPr txBox="1"/>
            <p:nvPr/>
          </p:nvSpPr>
          <p:spPr>
            <a:xfrm>
              <a:off x="6616525" y="5084585"/>
              <a:ext cx="1264693" cy="406265"/>
            </a:xfrm>
            <a:prstGeom prst="rect">
              <a:avLst/>
            </a:prstGeom>
            <a:noFill/>
          </p:spPr>
          <p:txBody>
            <a:bodyPr wrap="square" rtlCol="0">
              <a:spAutoFit/>
            </a:bodyPr>
            <a:lstStyle/>
            <a:p>
              <a:pPr algn="ctr"/>
              <a:r>
                <a:rPr kumimoji="1" lang="ja-JP" altLang="en-US" sz="800" b="1" dirty="0">
                  <a:latin typeface="BIZ UDPゴシック" panose="020B0400000000000000" pitchFamily="50" charset="-128"/>
                  <a:ea typeface="BIZ UDPゴシック" panose="020B0400000000000000" pitchFamily="50" charset="-128"/>
                </a:rPr>
                <a:t>関係者が集まるケース会議</a:t>
              </a:r>
            </a:p>
          </p:txBody>
        </p:sp>
        <p:cxnSp>
          <p:nvCxnSpPr>
            <p:cNvPr id="18" name="直線コネクタ 17">
              <a:extLst>
                <a:ext uri="{FF2B5EF4-FFF2-40B4-BE49-F238E27FC236}">
                  <a16:creationId xmlns:a16="http://schemas.microsoft.com/office/drawing/2014/main" id="{038E8FEA-6F21-4FF7-8427-420DE0E28687}"/>
                </a:ext>
              </a:extLst>
            </p:cNvPr>
            <p:cNvCxnSpPr>
              <a:cxnSpLocks/>
            </p:cNvCxnSpPr>
            <p:nvPr/>
          </p:nvCxnSpPr>
          <p:spPr>
            <a:xfrm flipV="1">
              <a:off x="8591710" y="5476052"/>
              <a:ext cx="950400" cy="1498"/>
            </a:xfrm>
            <a:prstGeom prst="line">
              <a:avLst/>
            </a:prstGeom>
            <a:ln w="28575" cap="rnd">
              <a:solidFill>
                <a:srgbClr val="FF9999"/>
              </a:solidFill>
              <a:roun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6940AD8A-4E1F-41A8-B170-E64DFBC4D031}"/>
                </a:ext>
              </a:extLst>
            </p:cNvPr>
            <p:cNvCxnSpPr>
              <a:cxnSpLocks/>
            </p:cNvCxnSpPr>
            <p:nvPr/>
          </p:nvCxnSpPr>
          <p:spPr>
            <a:xfrm flipV="1">
              <a:off x="6744429" y="5490811"/>
              <a:ext cx="950400" cy="1498"/>
            </a:xfrm>
            <a:prstGeom prst="line">
              <a:avLst/>
            </a:prstGeom>
            <a:ln w="28575" cap="rnd">
              <a:solidFill>
                <a:schemeClr val="accent6"/>
              </a:solidFill>
              <a:roun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E0413B20-E923-44F7-B518-1073BB2C53C7}"/>
                </a:ext>
              </a:extLst>
            </p:cNvPr>
            <p:cNvSpPr txBox="1"/>
            <p:nvPr/>
          </p:nvSpPr>
          <p:spPr>
            <a:xfrm>
              <a:off x="8427285" y="5070110"/>
              <a:ext cx="1269008" cy="406265"/>
            </a:xfrm>
            <a:prstGeom prst="rect">
              <a:avLst/>
            </a:prstGeom>
            <a:noFill/>
          </p:spPr>
          <p:txBody>
            <a:bodyPr wrap="square" rtlCol="0">
              <a:spAutoFit/>
            </a:bodyPr>
            <a:lstStyle/>
            <a:p>
              <a:pPr algn="ctr"/>
              <a:r>
                <a:rPr kumimoji="1" lang="ja-JP" altLang="en-US" sz="800" b="1" dirty="0">
                  <a:latin typeface="BIZ UDPゴシック" panose="020B0400000000000000" pitchFamily="50" charset="-128"/>
                  <a:ea typeface="BIZ UDPゴシック" panose="020B0400000000000000" pitchFamily="50" charset="-128"/>
                </a:rPr>
                <a:t>ご本人や家族に</a:t>
              </a:r>
              <a:endParaRPr kumimoji="1" lang="en-US" altLang="ja-JP" sz="800" b="1" dirty="0">
                <a:latin typeface="BIZ UDPゴシック" panose="020B0400000000000000" pitchFamily="50" charset="-128"/>
                <a:ea typeface="BIZ UDPゴシック" panose="020B0400000000000000" pitchFamily="50" charset="-128"/>
              </a:endParaRPr>
            </a:p>
            <a:p>
              <a:pPr algn="ctr"/>
              <a:r>
                <a:rPr kumimoji="1" lang="ja-JP" altLang="en-US" sz="800" b="1" dirty="0">
                  <a:latin typeface="BIZ UDPゴシック" panose="020B0400000000000000" pitchFamily="50" charset="-128"/>
                  <a:ea typeface="BIZ UDPゴシック" panose="020B0400000000000000" pitchFamily="50" charset="-128"/>
                </a:rPr>
                <a:t>支援を提案</a:t>
              </a:r>
            </a:p>
          </p:txBody>
        </p:sp>
        <p:sp>
          <p:nvSpPr>
            <p:cNvPr id="7" name="矢印: 五方向 6">
              <a:extLst>
                <a:ext uri="{FF2B5EF4-FFF2-40B4-BE49-F238E27FC236}">
                  <a16:creationId xmlns:a16="http://schemas.microsoft.com/office/drawing/2014/main" id="{F60A8364-8BFD-47C3-8CA7-C12B1C8A015E}"/>
                </a:ext>
              </a:extLst>
            </p:cNvPr>
            <p:cNvSpPr/>
            <p:nvPr/>
          </p:nvSpPr>
          <p:spPr>
            <a:xfrm>
              <a:off x="6300513" y="5480696"/>
              <a:ext cx="200963" cy="451151"/>
            </a:xfrm>
            <a:prstGeom prst="homePlate">
              <a:avLst>
                <a:gd name="adj" fmla="val 98948"/>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五方向 7">
              <a:extLst>
                <a:ext uri="{FF2B5EF4-FFF2-40B4-BE49-F238E27FC236}">
                  <a16:creationId xmlns:a16="http://schemas.microsoft.com/office/drawing/2014/main" id="{4D148C01-605D-49A0-8EEA-57C0507DC943}"/>
                </a:ext>
              </a:extLst>
            </p:cNvPr>
            <p:cNvSpPr/>
            <p:nvPr/>
          </p:nvSpPr>
          <p:spPr>
            <a:xfrm>
              <a:off x="8101835" y="5479465"/>
              <a:ext cx="200963" cy="451151"/>
            </a:xfrm>
            <a:prstGeom prst="homePlate">
              <a:avLst>
                <a:gd name="adj" fmla="val 98948"/>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矢印: 五方向 8">
              <a:extLst>
                <a:ext uri="{FF2B5EF4-FFF2-40B4-BE49-F238E27FC236}">
                  <a16:creationId xmlns:a16="http://schemas.microsoft.com/office/drawing/2014/main" id="{E78AC050-42FE-4818-A555-9583C7D898E4}"/>
                </a:ext>
              </a:extLst>
            </p:cNvPr>
            <p:cNvSpPr/>
            <p:nvPr/>
          </p:nvSpPr>
          <p:spPr>
            <a:xfrm>
              <a:off x="9839561" y="5485236"/>
              <a:ext cx="200963" cy="451151"/>
            </a:xfrm>
            <a:prstGeom prst="homePlate">
              <a:avLst>
                <a:gd name="adj" fmla="val 98948"/>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C3EF4459-DDAB-46A3-B152-22EDC5EE51F4}"/>
                </a:ext>
              </a:extLst>
            </p:cNvPr>
            <p:cNvSpPr txBox="1"/>
            <p:nvPr/>
          </p:nvSpPr>
          <p:spPr>
            <a:xfrm>
              <a:off x="4999812" y="5850868"/>
              <a:ext cx="1089655" cy="406265"/>
            </a:xfrm>
            <a:prstGeom prst="rect">
              <a:avLst/>
            </a:prstGeom>
            <a:noFill/>
          </p:spPr>
          <p:txBody>
            <a:bodyPr wrap="square" rtlCol="0">
              <a:spAutoFit/>
            </a:bodyPr>
            <a:lstStyle/>
            <a:p>
              <a:r>
                <a:rPr kumimoji="1" lang="ja-JP" altLang="en-US" sz="800" b="1" dirty="0">
                  <a:latin typeface="BIZ UDPゴシック" panose="020B0400000000000000" pitchFamily="50" charset="-128"/>
                  <a:ea typeface="BIZ UDPゴシック" panose="020B0400000000000000" pitchFamily="50" charset="-128"/>
                </a:rPr>
                <a:t>状況を把握する</a:t>
              </a:r>
              <a:endParaRPr kumimoji="1" lang="en-US" altLang="ja-JP" sz="800" b="1" dirty="0">
                <a:latin typeface="BIZ UDPゴシック" panose="020B0400000000000000" pitchFamily="50" charset="-128"/>
                <a:ea typeface="BIZ UDPゴシック" panose="020B0400000000000000" pitchFamily="50" charset="-128"/>
              </a:endParaRPr>
            </a:p>
            <a:p>
              <a:r>
                <a:rPr kumimoji="1" lang="ja-JP" altLang="en-US" sz="800" b="1" dirty="0">
                  <a:latin typeface="BIZ UDPゴシック" panose="020B0400000000000000" pitchFamily="50" charset="-128"/>
                  <a:ea typeface="BIZ UDPゴシック" panose="020B0400000000000000" pitchFamily="50" charset="-128"/>
                </a:rPr>
                <a:t>　　　　 理解する</a:t>
              </a:r>
            </a:p>
          </p:txBody>
        </p:sp>
        <p:sp>
          <p:nvSpPr>
            <p:cNvPr id="11" name="テキスト ボックス 10">
              <a:extLst>
                <a:ext uri="{FF2B5EF4-FFF2-40B4-BE49-F238E27FC236}">
                  <a16:creationId xmlns:a16="http://schemas.microsoft.com/office/drawing/2014/main" id="{815D6B67-D23A-456E-ABC7-E20F07DC7FFD}"/>
                </a:ext>
              </a:extLst>
            </p:cNvPr>
            <p:cNvSpPr txBox="1"/>
            <p:nvPr/>
          </p:nvSpPr>
          <p:spPr>
            <a:xfrm>
              <a:off x="6741525" y="5549346"/>
              <a:ext cx="1031150" cy="553998"/>
            </a:xfrm>
            <a:prstGeom prst="rect">
              <a:avLst/>
            </a:prstGeom>
            <a:noFill/>
          </p:spPr>
          <p:txBody>
            <a:bodyPr wrap="square" rtlCol="0">
              <a:spAutoFit/>
            </a:bodyPr>
            <a:lstStyle/>
            <a:p>
              <a:pPr algn="ctr"/>
              <a:r>
                <a:rPr kumimoji="1" lang="ja-JP" altLang="en-US" sz="800" b="1" dirty="0">
                  <a:latin typeface="BIZ UDPゴシック" panose="020B0400000000000000" pitchFamily="50" charset="-128"/>
                  <a:ea typeface="BIZ UDPゴシック" panose="020B0400000000000000" pitchFamily="50" charset="-128"/>
                </a:rPr>
                <a:t>アセスメント</a:t>
              </a:r>
              <a:endParaRPr kumimoji="1" lang="en-US" altLang="ja-JP" sz="800" b="1" dirty="0">
                <a:latin typeface="BIZ UDPゴシック" panose="020B0400000000000000" pitchFamily="50" charset="-128"/>
                <a:ea typeface="BIZ UDPゴシック" panose="020B0400000000000000" pitchFamily="50" charset="-128"/>
              </a:endParaRPr>
            </a:p>
            <a:p>
              <a:pPr algn="ctr"/>
              <a:r>
                <a:rPr kumimoji="1" lang="ja-JP" altLang="en-US" sz="800" b="1" dirty="0">
                  <a:latin typeface="BIZ UDPゴシック" panose="020B0400000000000000" pitchFamily="50" charset="-128"/>
                  <a:ea typeface="BIZ UDPゴシック" panose="020B0400000000000000" pitchFamily="50" charset="-128"/>
                </a:rPr>
                <a:t>プランニング</a:t>
              </a:r>
              <a:endParaRPr kumimoji="1" lang="en-US" altLang="ja-JP" sz="800" b="1" dirty="0">
                <a:latin typeface="BIZ UDPゴシック" panose="020B0400000000000000" pitchFamily="50" charset="-128"/>
                <a:ea typeface="BIZ UDPゴシック" panose="020B0400000000000000" pitchFamily="50" charset="-128"/>
              </a:endParaRPr>
            </a:p>
            <a:p>
              <a:pPr algn="ctr"/>
              <a:r>
                <a:rPr kumimoji="1" lang="ja-JP" altLang="en-US" sz="800" b="1" dirty="0">
                  <a:latin typeface="BIZ UDPゴシック" panose="020B0400000000000000" pitchFamily="50" charset="-128"/>
                  <a:ea typeface="BIZ UDPゴシック" panose="020B0400000000000000" pitchFamily="50" charset="-128"/>
                </a:rPr>
                <a:t>役割分担</a:t>
              </a:r>
            </a:p>
          </p:txBody>
        </p:sp>
        <p:sp>
          <p:nvSpPr>
            <p:cNvPr id="12" name="テキスト ボックス 11">
              <a:extLst>
                <a:ext uri="{FF2B5EF4-FFF2-40B4-BE49-F238E27FC236}">
                  <a16:creationId xmlns:a16="http://schemas.microsoft.com/office/drawing/2014/main" id="{160F2CC8-1BC5-4F82-8ACD-A961709C7F54}"/>
                </a:ext>
              </a:extLst>
            </p:cNvPr>
            <p:cNvSpPr txBox="1"/>
            <p:nvPr/>
          </p:nvSpPr>
          <p:spPr>
            <a:xfrm>
              <a:off x="8689090" y="5554583"/>
              <a:ext cx="907200" cy="553998"/>
            </a:xfrm>
            <a:prstGeom prst="rect">
              <a:avLst/>
            </a:prstGeom>
            <a:noFill/>
          </p:spPr>
          <p:txBody>
            <a:bodyPr wrap="square" rtlCol="0">
              <a:spAutoFit/>
            </a:bodyPr>
            <a:lstStyle/>
            <a:p>
              <a:r>
                <a:rPr kumimoji="1" lang="ja-JP" altLang="en-US" sz="800" b="1" dirty="0">
                  <a:latin typeface="BIZ UDPゴシック" panose="020B0400000000000000" pitchFamily="50" charset="-128"/>
                  <a:ea typeface="BIZ UDPゴシック" panose="020B0400000000000000" pitchFamily="50" charset="-128"/>
                </a:rPr>
                <a:t>信頼関係のある人からアプローチ</a:t>
              </a:r>
            </a:p>
          </p:txBody>
        </p:sp>
        <p:sp>
          <p:nvSpPr>
            <p:cNvPr id="13" name="テキスト ボックス 12">
              <a:extLst>
                <a:ext uri="{FF2B5EF4-FFF2-40B4-BE49-F238E27FC236}">
                  <a16:creationId xmlns:a16="http://schemas.microsoft.com/office/drawing/2014/main" id="{E9BD4031-8EE5-4AEB-95A8-E248FAAC1CAA}"/>
                </a:ext>
              </a:extLst>
            </p:cNvPr>
            <p:cNvSpPr txBox="1"/>
            <p:nvPr/>
          </p:nvSpPr>
          <p:spPr>
            <a:xfrm>
              <a:off x="10522602" y="5435529"/>
              <a:ext cx="691200" cy="461665"/>
            </a:xfrm>
            <a:prstGeom prst="rect">
              <a:avLst/>
            </a:prstGeom>
            <a:noFill/>
          </p:spPr>
          <p:txBody>
            <a:bodyPr wrap="square" rtlCol="0">
              <a:spAutoFit/>
            </a:bodyPr>
            <a:lstStyle/>
            <a:p>
              <a:pPr algn="ctr"/>
              <a:r>
                <a:rPr kumimoji="1" lang="ja-JP" altLang="en-US" sz="800" b="1" dirty="0">
                  <a:latin typeface="BIZ UDPゴシック" panose="020B0400000000000000" pitchFamily="50" charset="-128"/>
                  <a:ea typeface="BIZ UDPゴシック" panose="020B0400000000000000" pitchFamily="50" charset="-128"/>
                </a:rPr>
                <a:t>支援を</a:t>
              </a:r>
              <a:endParaRPr kumimoji="1" lang="en-US" altLang="ja-JP" sz="800" b="1" dirty="0">
                <a:latin typeface="BIZ UDPゴシック" panose="020B0400000000000000" pitchFamily="50" charset="-128"/>
                <a:ea typeface="BIZ UDPゴシック" panose="020B0400000000000000" pitchFamily="50" charset="-128"/>
              </a:endParaRPr>
            </a:p>
            <a:p>
              <a:pPr algn="ctr"/>
              <a:endParaRPr kumimoji="1" lang="en-US" altLang="ja-JP" sz="800" b="1" dirty="0">
                <a:latin typeface="BIZ UDPゴシック" panose="020B0400000000000000" pitchFamily="50" charset="-128"/>
                <a:ea typeface="BIZ UDPゴシック" panose="020B0400000000000000" pitchFamily="50" charset="-128"/>
              </a:endParaRPr>
            </a:p>
            <a:p>
              <a:pPr algn="ctr"/>
              <a:r>
                <a:rPr kumimoji="1" lang="ja-JP" altLang="en-US" sz="800" b="1" dirty="0">
                  <a:latin typeface="BIZ UDPゴシック" panose="020B0400000000000000" pitchFamily="50" charset="-128"/>
                  <a:ea typeface="BIZ UDPゴシック" panose="020B0400000000000000" pitchFamily="50" charset="-128"/>
                </a:rPr>
                <a:t>スタート</a:t>
              </a:r>
            </a:p>
          </p:txBody>
        </p:sp>
        <p:sp>
          <p:nvSpPr>
            <p:cNvPr id="30" name="テキスト ボックス 29">
              <a:extLst>
                <a:ext uri="{FF2B5EF4-FFF2-40B4-BE49-F238E27FC236}">
                  <a16:creationId xmlns:a16="http://schemas.microsoft.com/office/drawing/2014/main" id="{A3DB7742-F74F-4D3F-8CAB-5F925983E57A}"/>
                </a:ext>
              </a:extLst>
            </p:cNvPr>
            <p:cNvSpPr txBox="1"/>
            <p:nvPr/>
          </p:nvSpPr>
          <p:spPr>
            <a:xfrm>
              <a:off x="4970374" y="5143081"/>
              <a:ext cx="1143748" cy="406265"/>
            </a:xfrm>
            <a:prstGeom prst="rect">
              <a:avLst/>
            </a:prstGeom>
            <a:noFill/>
          </p:spPr>
          <p:txBody>
            <a:bodyPr wrap="square" rtlCol="0">
              <a:spAutoFit/>
            </a:bodyPr>
            <a:lstStyle/>
            <a:p>
              <a:pPr algn="ctr"/>
              <a:r>
                <a:rPr kumimoji="1" lang="ja-JP" altLang="en-US" sz="800" b="1" dirty="0">
                  <a:latin typeface="BIZ UDPゴシック" panose="020B0400000000000000" pitchFamily="50" charset="-128"/>
                  <a:ea typeface="BIZ UDPゴシック" panose="020B0400000000000000" pitchFamily="50" charset="-128"/>
                </a:rPr>
                <a:t>気持ち・状況の</a:t>
              </a:r>
              <a:endParaRPr kumimoji="1" lang="en-US" altLang="ja-JP" sz="800" b="1" dirty="0">
                <a:latin typeface="BIZ UDPゴシック" panose="020B0400000000000000" pitchFamily="50" charset="-128"/>
                <a:ea typeface="BIZ UDPゴシック" panose="020B0400000000000000" pitchFamily="50" charset="-128"/>
              </a:endParaRPr>
            </a:p>
            <a:p>
              <a:pPr algn="ctr"/>
              <a:r>
                <a:rPr kumimoji="1" lang="ja-JP" altLang="en-US" sz="800" b="1" dirty="0">
                  <a:latin typeface="BIZ UDPゴシック" panose="020B0400000000000000" pitchFamily="50" charset="-128"/>
                  <a:ea typeface="BIZ UDPゴシック" panose="020B0400000000000000" pitchFamily="50" charset="-128"/>
                </a:rPr>
                <a:t>把握</a:t>
              </a:r>
            </a:p>
          </p:txBody>
        </p:sp>
      </p:grpSp>
      <p:cxnSp>
        <p:nvCxnSpPr>
          <p:cNvPr id="51" name="直線コネクタ 50">
            <a:extLst>
              <a:ext uri="{FF2B5EF4-FFF2-40B4-BE49-F238E27FC236}">
                <a16:creationId xmlns:a16="http://schemas.microsoft.com/office/drawing/2014/main" id="{9B32A77D-6723-405B-93A4-F81418C17DA1}"/>
              </a:ext>
            </a:extLst>
          </p:cNvPr>
          <p:cNvCxnSpPr/>
          <p:nvPr/>
        </p:nvCxnSpPr>
        <p:spPr>
          <a:xfrm>
            <a:off x="796499" y="2323995"/>
            <a:ext cx="7031786"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4" name="テキスト ボックス 43">
            <a:extLst>
              <a:ext uri="{FF2B5EF4-FFF2-40B4-BE49-F238E27FC236}">
                <a16:creationId xmlns:a16="http://schemas.microsoft.com/office/drawing/2014/main" id="{59E7B9FF-640C-4DC3-8F06-92257C88F391}"/>
              </a:ext>
            </a:extLst>
          </p:cNvPr>
          <p:cNvSpPr txBox="1"/>
          <p:nvPr/>
        </p:nvSpPr>
        <p:spPr>
          <a:xfrm>
            <a:off x="1025039" y="2451018"/>
            <a:ext cx="3649601" cy="1546577"/>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ヤングケアラーかもしれないと気になる子どもがいたとしても、信頼関係がなければ、困りごとを相談することはできません。</a:t>
            </a:r>
            <a:endParaRPr kumimoji="1" lang="en-US" altLang="ja-JP" sz="1050" dirty="0">
              <a:latin typeface="メイリオ" panose="020B0604030504040204" pitchFamily="50" charset="-128"/>
              <a:ea typeface="メイリオ" panose="020B0604030504040204" pitchFamily="50" charset="-128"/>
            </a:endParaRPr>
          </a:p>
          <a:p>
            <a:r>
              <a:rPr kumimoji="1" lang="ja-JP" altLang="en-US" sz="1050" dirty="0">
                <a:latin typeface="メイリオ" panose="020B0604030504040204" pitchFamily="50" charset="-128"/>
                <a:ea typeface="メイリオ" panose="020B0604030504040204" pitchFamily="50" charset="-128"/>
              </a:rPr>
              <a:t>ましてや、家庭内のことであれば、なおさら話にくいはずです。</a:t>
            </a:r>
            <a:endParaRPr kumimoji="1" lang="en-US" altLang="ja-JP" sz="1050" dirty="0">
              <a:latin typeface="メイリオ" panose="020B0604030504040204" pitchFamily="50" charset="-128"/>
              <a:ea typeface="メイリオ" panose="020B0604030504040204" pitchFamily="50" charset="-128"/>
            </a:endParaRPr>
          </a:p>
          <a:p>
            <a:r>
              <a:rPr kumimoji="1" lang="ja-JP" altLang="en-US" sz="1050" dirty="0">
                <a:latin typeface="メイリオ" panose="020B0604030504040204" pitchFamily="50" charset="-128"/>
                <a:ea typeface="メイリオ" panose="020B0604030504040204" pitchFamily="50" charset="-128"/>
              </a:rPr>
              <a:t>子どもたちが困りごとを話せるように、</a:t>
            </a:r>
            <a:r>
              <a:rPr lang="ja-JP" altLang="en-US" sz="1050" dirty="0">
                <a:latin typeface="メイリオ" panose="020B0604030504040204" pitchFamily="50" charset="-128"/>
                <a:ea typeface="メイリオ" panose="020B0604030504040204" pitchFamily="50" charset="-128"/>
              </a:rPr>
              <a:t>まず</a:t>
            </a:r>
            <a:r>
              <a:rPr kumimoji="1" lang="ja-JP" altLang="en-US" sz="1050" dirty="0">
                <a:latin typeface="メイリオ" panose="020B0604030504040204" pitchFamily="50" charset="-128"/>
                <a:ea typeface="メイリオ" panose="020B0604030504040204" pitchFamily="50" charset="-128"/>
              </a:rPr>
              <a:t>は子どもたちの周りに信頼できる大人を増やしていきましょう。</a:t>
            </a:r>
            <a:endParaRPr kumimoji="1" lang="en-US" altLang="ja-JP" sz="1050" dirty="0">
              <a:latin typeface="メイリオ" panose="020B0604030504040204" pitchFamily="50" charset="-128"/>
              <a:ea typeface="メイリオ" panose="020B0604030504040204" pitchFamily="50" charset="-128"/>
            </a:endParaRPr>
          </a:p>
          <a:p>
            <a:r>
              <a:rPr kumimoji="1" lang="ja-JP" altLang="en-US" sz="1050" dirty="0">
                <a:latin typeface="メイリオ" panose="020B0604030504040204" pitchFamily="50" charset="-128"/>
                <a:ea typeface="メイリオ" panose="020B0604030504040204" pitchFamily="50" charset="-128"/>
              </a:rPr>
              <a:t>例えば、右の</a:t>
            </a:r>
            <a:r>
              <a:rPr kumimoji="1" lang="en-US" altLang="ja-JP" sz="1050" dirty="0">
                <a:latin typeface="メイリオ" panose="020B0604030504040204" pitchFamily="50" charset="-128"/>
                <a:ea typeface="メイリオ" panose="020B0604030504040204" pitchFamily="50" charset="-128"/>
              </a:rPr>
              <a:t>4</a:t>
            </a:r>
            <a:r>
              <a:rPr kumimoji="1" lang="ja-JP" altLang="en-US" sz="1050" dirty="0">
                <a:latin typeface="メイリオ" panose="020B0604030504040204" pitchFamily="50" charset="-128"/>
                <a:ea typeface="メイリオ" panose="020B0604030504040204" pitchFamily="50" charset="-128"/>
              </a:rPr>
              <a:t>つのことを参考に、子どもたちやそのご世帯と関わってみませんか</a:t>
            </a:r>
            <a:r>
              <a:rPr lang="ja-JP" altLang="en-US" sz="1050" dirty="0">
                <a:latin typeface="メイリオ" panose="020B0604030504040204" pitchFamily="50" charset="-128"/>
                <a:ea typeface="メイリオ" panose="020B0604030504040204" pitchFamily="50" charset="-128"/>
              </a:rPr>
              <a:t>。</a:t>
            </a:r>
            <a:endParaRPr kumimoji="1" lang="en-US" altLang="ja-JP" sz="1050" dirty="0">
              <a:latin typeface="メイリオ" panose="020B0604030504040204" pitchFamily="50" charset="-128"/>
              <a:ea typeface="メイリオ" panose="020B0604030504040204" pitchFamily="50" charset="-128"/>
            </a:endParaRPr>
          </a:p>
        </p:txBody>
      </p:sp>
      <p:sp>
        <p:nvSpPr>
          <p:cNvPr id="49" name="テキスト ボックス 48">
            <a:extLst>
              <a:ext uri="{FF2B5EF4-FFF2-40B4-BE49-F238E27FC236}">
                <a16:creationId xmlns:a16="http://schemas.microsoft.com/office/drawing/2014/main" id="{06949021-0111-4904-88CB-91CBD244DBAF}"/>
              </a:ext>
            </a:extLst>
          </p:cNvPr>
          <p:cNvSpPr txBox="1"/>
          <p:nvPr/>
        </p:nvSpPr>
        <p:spPr>
          <a:xfrm>
            <a:off x="694898" y="2029298"/>
            <a:ext cx="8639996" cy="307777"/>
          </a:xfrm>
          <a:prstGeom prst="rect">
            <a:avLst/>
          </a:prstGeom>
          <a:noFill/>
        </p:spPr>
        <p:txBody>
          <a:bodyPr wrap="square" rtlCol="0">
            <a:spAutoFit/>
          </a:bodyPr>
          <a:lstStyle/>
          <a:p>
            <a:r>
              <a:rPr kumimoji="1" lang="ja-JP" altLang="en-US" sz="12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 みなさんにできること　～子どもたちの周りに信頼できる大人を増やす～</a:t>
            </a:r>
            <a:endParaRPr kumimoji="1" lang="ja-JP" altLang="en-US" sz="1400" b="1" dirty="0">
              <a:solidFill>
                <a:schemeClr val="bg1"/>
              </a:solidFill>
              <a:effectLst>
                <a:glow rad="228600">
                  <a:srgbClr val="FF0000">
                    <a:alpha val="40000"/>
                  </a:srgbClr>
                </a:glow>
              </a:effectLst>
              <a:latin typeface="メイリオ" panose="020B0604030504040204" pitchFamily="50" charset="-128"/>
              <a:ea typeface="メイリオ" panose="020B0604030504040204" pitchFamily="50" charset="-128"/>
            </a:endParaRPr>
          </a:p>
        </p:txBody>
      </p:sp>
      <p:grpSp>
        <p:nvGrpSpPr>
          <p:cNvPr id="57" name="グループ化 56">
            <a:extLst>
              <a:ext uri="{FF2B5EF4-FFF2-40B4-BE49-F238E27FC236}">
                <a16:creationId xmlns:a16="http://schemas.microsoft.com/office/drawing/2014/main" id="{C017C066-A6FD-ABB6-921E-D35BA4D4B3A8}"/>
              </a:ext>
            </a:extLst>
          </p:cNvPr>
          <p:cNvGrpSpPr/>
          <p:nvPr/>
        </p:nvGrpSpPr>
        <p:grpSpPr>
          <a:xfrm>
            <a:off x="4839639" y="2652079"/>
            <a:ext cx="6588517" cy="1330343"/>
            <a:chOff x="1207321" y="2757608"/>
            <a:chExt cx="6588517" cy="1330343"/>
          </a:xfrm>
        </p:grpSpPr>
        <p:sp>
          <p:nvSpPr>
            <p:cNvPr id="45" name="テキスト ボックス 44">
              <a:extLst>
                <a:ext uri="{FF2B5EF4-FFF2-40B4-BE49-F238E27FC236}">
                  <a16:creationId xmlns:a16="http://schemas.microsoft.com/office/drawing/2014/main" id="{3E84BB43-19FB-4459-A7C8-BA3F1BE852D9}"/>
                </a:ext>
              </a:extLst>
            </p:cNvPr>
            <p:cNvSpPr txBox="1"/>
            <p:nvPr/>
          </p:nvSpPr>
          <p:spPr>
            <a:xfrm>
              <a:off x="4745556" y="2762012"/>
              <a:ext cx="1295999" cy="1296000"/>
            </a:xfrm>
            <a:prstGeom prst="ellipse">
              <a:avLst/>
            </a:prstGeom>
            <a:gradFill>
              <a:gsLst>
                <a:gs pos="0">
                  <a:schemeClr val="bg1"/>
                </a:gs>
                <a:gs pos="100000">
                  <a:srgbClr val="FF99CC"/>
                </a:gs>
              </a:gsLst>
              <a:path path="circle">
                <a:fillToRect l="50000" t="50000" r="50000" b="50000"/>
              </a:path>
            </a:gradFill>
            <a:ln>
              <a:noFill/>
            </a:ln>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46" name="テキスト ボックス 45">
              <a:extLst>
                <a:ext uri="{FF2B5EF4-FFF2-40B4-BE49-F238E27FC236}">
                  <a16:creationId xmlns:a16="http://schemas.microsoft.com/office/drawing/2014/main" id="{8AC3A9FD-3771-46DA-9958-CE2CD0A7B292}"/>
                </a:ext>
              </a:extLst>
            </p:cNvPr>
            <p:cNvSpPr txBox="1"/>
            <p:nvPr/>
          </p:nvSpPr>
          <p:spPr>
            <a:xfrm>
              <a:off x="6395129" y="2757608"/>
              <a:ext cx="1295999" cy="1296000"/>
            </a:xfrm>
            <a:prstGeom prst="ellipse">
              <a:avLst/>
            </a:prstGeom>
            <a:gradFill>
              <a:gsLst>
                <a:gs pos="0">
                  <a:schemeClr val="bg1"/>
                </a:gs>
                <a:gs pos="100000">
                  <a:srgbClr val="33CCFF"/>
                </a:gs>
              </a:gsLst>
              <a:path path="circle">
                <a:fillToRect l="50000" t="50000" r="50000" b="50000"/>
              </a:path>
            </a:gradFill>
            <a:ln>
              <a:noFill/>
            </a:ln>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47" name="テキスト ボックス 46">
              <a:extLst>
                <a:ext uri="{FF2B5EF4-FFF2-40B4-BE49-F238E27FC236}">
                  <a16:creationId xmlns:a16="http://schemas.microsoft.com/office/drawing/2014/main" id="{0A44AFDA-8E1B-4962-9818-23A8B23C49D8}"/>
                </a:ext>
              </a:extLst>
            </p:cNvPr>
            <p:cNvSpPr txBox="1"/>
            <p:nvPr/>
          </p:nvSpPr>
          <p:spPr>
            <a:xfrm>
              <a:off x="1207321" y="2762009"/>
              <a:ext cx="1295999" cy="1296000"/>
            </a:xfrm>
            <a:prstGeom prst="ellipse">
              <a:avLst/>
            </a:prstGeom>
            <a:gradFill flip="none" rotWithShape="1">
              <a:gsLst>
                <a:gs pos="0">
                  <a:srgbClr val="FFFFFF"/>
                </a:gs>
                <a:gs pos="82000">
                  <a:srgbClr val="FFFF99"/>
                </a:gs>
                <a:gs pos="100000">
                  <a:srgbClr val="FFFF99"/>
                </a:gs>
              </a:gsLst>
              <a:path path="circle">
                <a:fillToRect l="50000" t="50000" r="50000" b="50000"/>
              </a:path>
              <a:tileRect/>
            </a:gradFill>
            <a:ln>
              <a:noFill/>
            </a:ln>
            <a:effectLst/>
          </p:spPr>
          <p:txBody>
            <a:bodyPr wrap="square" rtlCol="0" anchor="ctr">
              <a:noAutofit/>
            </a:bodyPr>
            <a:lstStyle/>
            <a:p>
              <a:pPr lvl="0" algn="ctr" defTabSz="914400">
                <a:defRPr/>
              </a:pPr>
              <a:endParaRPr kumimoji="1" lang="en-US" altLang="ja-JP" sz="800" dirty="0">
                <a:solidFill>
                  <a:prstClr val="black"/>
                </a:solidFill>
                <a:latin typeface="UD デジタル 教科書体 NK-R" panose="02020400000000000000" pitchFamily="18" charset="-128"/>
                <a:ea typeface="UD デジタル 教科書体 NK-R" panose="02020400000000000000" pitchFamily="18" charset="-128"/>
              </a:endParaRPr>
            </a:p>
          </p:txBody>
        </p:sp>
        <p:sp>
          <p:nvSpPr>
            <p:cNvPr id="48" name="テキスト ボックス 47">
              <a:extLst>
                <a:ext uri="{FF2B5EF4-FFF2-40B4-BE49-F238E27FC236}">
                  <a16:creationId xmlns:a16="http://schemas.microsoft.com/office/drawing/2014/main" id="{2E6DB9EC-FB12-4F02-966F-B1771A210D08}"/>
                </a:ext>
              </a:extLst>
            </p:cNvPr>
            <p:cNvSpPr txBox="1"/>
            <p:nvPr/>
          </p:nvSpPr>
          <p:spPr>
            <a:xfrm>
              <a:off x="2916167" y="2758507"/>
              <a:ext cx="1295999" cy="1296000"/>
            </a:xfrm>
            <a:prstGeom prst="ellipse">
              <a:avLst/>
            </a:prstGeom>
            <a:gradFill flip="none" rotWithShape="1">
              <a:gsLst>
                <a:gs pos="0">
                  <a:srgbClr val="FFFFFF"/>
                </a:gs>
                <a:gs pos="82000">
                  <a:srgbClr val="CCFFCC"/>
                </a:gs>
                <a:gs pos="100000">
                  <a:srgbClr val="CCFFCC"/>
                </a:gs>
              </a:gsLst>
              <a:path path="circle">
                <a:fillToRect l="50000" t="50000" r="50000" b="50000"/>
              </a:path>
              <a:tileRect/>
            </a:gradFill>
            <a:ln>
              <a:noFill/>
            </a:ln>
            <a:effectLst/>
          </p:spPr>
          <p:txBody>
            <a:bodyPr wrap="square" rtlCol="0" anchor="ctr">
              <a:noAutofit/>
            </a:bodyPr>
            <a:lstStyle/>
            <a:p>
              <a:pPr lvl="0" algn="ctr" defTabSz="914400">
                <a:defRPr/>
              </a:pPr>
              <a:endParaRPr kumimoji="1" lang="en-US" altLang="ja-JP" sz="8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cxnSp>
          <p:nvCxnSpPr>
            <p:cNvPr id="34" name="直線コネクタ 33">
              <a:extLst>
                <a:ext uri="{FF2B5EF4-FFF2-40B4-BE49-F238E27FC236}">
                  <a16:creationId xmlns:a16="http://schemas.microsoft.com/office/drawing/2014/main" id="{96C4137B-5909-4688-85F4-EC6C567E6564}"/>
                </a:ext>
              </a:extLst>
            </p:cNvPr>
            <p:cNvCxnSpPr>
              <a:cxnSpLocks/>
            </p:cNvCxnSpPr>
            <p:nvPr/>
          </p:nvCxnSpPr>
          <p:spPr>
            <a:xfrm flipV="1">
              <a:off x="1365197" y="3144291"/>
              <a:ext cx="950400" cy="1498"/>
            </a:xfrm>
            <a:prstGeom prst="line">
              <a:avLst/>
            </a:prstGeom>
            <a:ln w="28575" cap="rnd">
              <a:solidFill>
                <a:schemeClr val="accent4">
                  <a:lumMod val="50000"/>
                </a:schemeClr>
              </a:solidFill>
              <a:roun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9DB98D7D-83D5-449F-A76F-9DBF270EC3D0}"/>
                </a:ext>
              </a:extLst>
            </p:cNvPr>
            <p:cNvSpPr txBox="1"/>
            <p:nvPr/>
          </p:nvSpPr>
          <p:spPr>
            <a:xfrm>
              <a:off x="1601843" y="2919897"/>
              <a:ext cx="820800" cy="258533"/>
            </a:xfrm>
            <a:prstGeom prst="rect">
              <a:avLst/>
            </a:prstGeom>
            <a:noFill/>
          </p:spPr>
          <p:txBody>
            <a:bodyPr wrap="square" rtlCol="0">
              <a:spAutoFit/>
            </a:bodyPr>
            <a:lstStyle/>
            <a:p>
              <a:r>
                <a:rPr kumimoji="1" lang="ja-JP" altLang="en-US" sz="800" b="1" dirty="0">
                  <a:latin typeface="BIZ UDPゴシック" panose="020B0400000000000000" pitchFamily="50" charset="-128"/>
                  <a:ea typeface="BIZ UDPゴシック" panose="020B0400000000000000" pitchFamily="50" charset="-128"/>
                </a:rPr>
                <a:t>見守る</a:t>
              </a:r>
            </a:p>
          </p:txBody>
        </p:sp>
        <p:sp>
          <p:nvSpPr>
            <p:cNvPr id="36" name="テキスト ボックス 35">
              <a:extLst>
                <a:ext uri="{FF2B5EF4-FFF2-40B4-BE49-F238E27FC236}">
                  <a16:creationId xmlns:a16="http://schemas.microsoft.com/office/drawing/2014/main" id="{2BA63842-1FF5-4ABE-A6FE-BA3B3614AF6B}"/>
                </a:ext>
              </a:extLst>
            </p:cNvPr>
            <p:cNvSpPr txBox="1"/>
            <p:nvPr/>
          </p:nvSpPr>
          <p:spPr>
            <a:xfrm>
              <a:off x="3206144" y="2905028"/>
              <a:ext cx="907200" cy="258533"/>
            </a:xfrm>
            <a:prstGeom prst="rect">
              <a:avLst/>
            </a:prstGeom>
            <a:noFill/>
          </p:spPr>
          <p:txBody>
            <a:bodyPr wrap="square" rtlCol="0">
              <a:spAutoFit/>
            </a:bodyPr>
            <a:lstStyle/>
            <a:p>
              <a:r>
                <a:rPr kumimoji="1" lang="ja-JP" altLang="en-US" sz="800" b="1" dirty="0">
                  <a:latin typeface="BIZ UDPゴシック" panose="020B0400000000000000" pitchFamily="50" charset="-128"/>
                  <a:ea typeface="BIZ UDPゴシック" panose="020B0400000000000000" pitchFamily="50" charset="-128"/>
                </a:rPr>
                <a:t>声をかける</a:t>
              </a:r>
            </a:p>
          </p:txBody>
        </p:sp>
        <p:cxnSp>
          <p:nvCxnSpPr>
            <p:cNvPr id="37" name="直線コネクタ 36">
              <a:extLst>
                <a:ext uri="{FF2B5EF4-FFF2-40B4-BE49-F238E27FC236}">
                  <a16:creationId xmlns:a16="http://schemas.microsoft.com/office/drawing/2014/main" id="{EBD34F63-88DA-4DEE-9CFB-2D744256C02A}"/>
                </a:ext>
              </a:extLst>
            </p:cNvPr>
            <p:cNvCxnSpPr>
              <a:cxnSpLocks/>
            </p:cNvCxnSpPr>
            <p:nvPr/>
          </p:nvCxnSpPr>
          <p:spPr>
            <a:xfrm flipV="1">
              <a:off x="6567052" y="3153255"/>
              <a:ext cx="950400" cy="1498"/>
            </a:xfrm>
            <a:prstGeom prst="line">
              <a:avLst/>
            </a:prstGeom>
            <a:ln w="28575" cap="rnd">
              <a:roun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AD5D5563-6E06-44EE-8884-199F55BAF86D}"/>
                </a:ext>
              </a:extLst>
            </p:cNvPr>
            <p:cNvCxnSpPr>
              <a:cxnSpLocks/>
            </p:cNvCxnSpPr>
            <p:nvPr/>
          </p:nvCxnSpPr>
          <p:spPr>
            <a:xfrm flipV="1">
              <a:off x="4921661" y="3170067"/>
              <a:ext cx="950400" cy="1498"/>
            </a:xfrm>
            <a:prstGeom prst="line">
              <a:avLst/>
            </a:prstGeom>
            <a:ln w="28575" cap="rnd">
              <a:solidFill>
                <a:srgbClr val="FF9999"/>
              </a:solidFill>
              <a:roun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E34A657C-768B-4D75-A495-B40159B9C3CD}"/>
                </a:ext>
              </a:extLst>
            </p:cNvPr>
            <p:cNvCxnSpPr>
              <a:cxnSpLocks/>
            </p:cNvCxnSpPr>
            <p:nvPr/>
          </p:nvCxnSpPr>
          <p:spPr>
            <a:xfrm flipV="1">
              <a:off x="3074379" y="3145358"/>
              <a:ext cx="950400" cy="1498"/>
            </a:xfrm>
            <a:prstGeom prst="line">
              <a:avLst/>
            </a:prstGeom>
            <a:ln w="28575" cap="rnd">
              <a:solidFill>
                <a:schemeClr val="accent6"/>
              </a:solidFill>
              <a:roun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10A49F4E-70A4-4EE7-A0F5-2AFE8549A3E1}"/>
                </a:ext>
              </a:extLst>
            </p:cNvPr>
            <p:cNvSpPr txBox="1"/>
            <p:nvPr/>
          </p:nvSpPr>
          <p:spPr>
            <a:xfrm>
              <a:off x="4954585" y="2898320"/>
              <a:ext cx="907200" cy="258533"/>
            </a:xfrm>
            <a:prstGeom prst="rect">
              <a:avLst/>
            </a:prstGeom>
            <a:noFill/>
          </p:spPr>
          <p:txBody>
            <a:bodyPr wrap="square" rtlCol="0">
              <a:spAutoFit/>
            </a:bodyPr>
            <a:lstStyle/>
            <a:p>
              <a:pPr algn="ctr"/>
              <a:r>
                <a:rPr kumimoji="1" lang="ja-JP" altLang="en-US" sz="800" b="1" dirty="0">
                  <a:latin typeface="BIZ UDPゴシック" panose="020B0400000000000000" pitchFamily="50" charset="-128"/>
                  <a:ea typeface="BIZ UDPゴシック" panose="020B0400000000000000" pitchFamily="50" charset="-128"/>
                </a:rPr>
                <a:t>話を聴く</a:t>
              </a:r>
            </a:p>
          </p:txBody>
        </p:sp>
        <p:sp>
          <p:nvSpPr>
            <p:cNvPr id="41" name="テキスト ボックス 40">
              <a:extLst>
                <a:ext uri="{FF2B5EF4-FFF2-40B4-BE49-F238E27FC236}">
                  <a16:creationId xmlns:a16="http://schemas.microsoft.com/office/drawing/2014/main" id="{FBB29B56-3E86-421E-BFC7-E4A2BFD87A7B}"/>
                </a:ext>
              </a:extLst>
            </p:cNvPr>
            <p:cNvSpPr txBox="1"/>
            <p:nvPr/>
          </p:nvSpPr>
          <p:spPr>
            <a:xfrm>
              <a:off x="6456436" y="2876709"/>
              <a:ext cx="1209599" cy="258533"/>
            </a:xfrm>
            <a:prstGeom prst="rect">
              <a:avLst/>
            </a:prstGeom>
            <a:noFill/>
          </p:spPr>
          <p:txBody>
            <a:bodyPr wrap="square" rtlCol="0">
              <a:spAutoFit/>
            </a:bodyPr>
            <a:lstStyle/>
            <a:p>
              <a:pPr algn="ctr"/>
              <a:r>
                <a:rPr kumimoji="1" lang="ja-JP" altLang="en-US" sz="800" b="1" dirty="0">
                  <a:latin typeface="BIZ UDPゴシック" panose="020B0400000000000000" pitchFamily="50" charset="-128"/>
                  <a:ea typeface="BIZ UDPゴシック" panose="020B0400000000000000" pitchFamily="50" charset="-128"/>
                </a:rPr>
                <a:t>気持ちを尊重する</a:t>
              </a:r>
            </a:p>
          </p:txBody>
        </p:sp>
        <p:sp>
          <p:nvSpPr>
            <p:cNvPr id="42" name="テキスト ボックス 41">
              <a:extLst>
                <a:ext uri="{FF2B5EF4-FFF2-40B4-BE49-F238E27FC236}">
                  <a16:creationId xmlns:a16="http://schemas.microsoft.com/office/drawing/2014/main" id="{3B745577-42C9-41FE-B0F5-9927C451A322}"/>
                </a:ext>
              </a:extLst>
            </p:cNvPr>
            <p:cNvSpPr txBox="1"/>
            <p:nvPr/>
          </p:nvSpPr>
          <p:spPr>
            <a:xfrm>
              <a:off x="1256972" y="3166350"/>
              <a:ext cx="1137466" cy="498598"/>
            </a:xfrm>
            <a:prstGeom prst="rect">
              <a:avLst/>
            </a:prstGeom>
            <a:noFill/>
          </p:spPr>
          <p:txBody>
            <a:bodyPr wrap="square" rtlCol="0">
              <a:spAutoFit/>
            </a:bodyPr>
            <a:lstStyle/>
            <a:p>
              <a:r>
                <a:rPr kumimoji="1" lang="ja-JP" altLang="en-US" sz="700" dirty="0">
                  <a:latin typeface="メイリオ" panose="020B0604030504040204" pitchFamily="50" charset="-128"/>
                  <a:ea typeface="メイリオ" panose="020B0604030504040204" pitchFamily="50" charset="-128"/>
                </a:rPr>
                <a:t>まずは子どもの様子や家族の様子を見守りましょう</a:t>
              </a:r>
            </a:p>
          </p:txBody>
        </p:sp>
        <p:sp>
          <p:nvSpPr>
            <p:cNvPr id="52" name="テキスト ボックス 51">
              <a:extLst>
                <a:ext uri="{FF2B5EF4-FFF2-40B4-BE49-F238E27FC236}">
                  <a16:creationId xmlns:a16="http://schemas.microsoft.com/office/drawing/2014/main" id="{D8551676-6ECD-405A-952C-9873742A1B95}"/>
                </a:ext>
              </a:extLst>
            </p:cNvPr>
            <p:cNvSpPr txBox="1"/>
            <p:nvPr/>
          </p:nvSpPr>
          <p:spPr>
            <a:xfrm>
              <a:off x="2959405" y="3166979"/>
              <a:ext cx="1137466" cy="757130"/>
            </a:xfrm>
            <a:prstGeom prst="rect">
              <a:avLst/>
            </a:prstGeom>
            <a:noFill/>
          </p:spPr>
          <p:txBody>
            <a:bodyPr wrap="square" rtlCol="0">
              <a:spAutoFit/>
            </a:bodyPr>
            <a:lstStyle/>
            <a:p>
              <a:r>
                <a:rPr kumimoji="1" lang="ja-JP" altLang="en-US" sz="700" dirty="0">
                  <a:latin typeface="メイリオ" panose="020B0604030504040204" pitchFamily="50" charset="-128"/>
                  <a:ea typeface="メイリオ" panose="020B0604030504040204" pitchFamily="50" charset="-128"/>
                </a:rPr>
                <a:t>いきなり、ケアのことを話題にする必要はありません。あいさつから始めましょう</a:t>
              </a:r>
            </a:p>
          </p:txBody>
        </p:sp>
        <p:sp>
          <p:nvSpPr>
            <p:cNvPr id="53" name="テキスト ボックス 52">
              <a:extLst>
                <a:ext uri="{FF2B5EF4-FFF2-40B4-BE49-F238E27FC236}">
                  <a16:creationId xmlns:a16="http://schemas.microsoft.com/office/drawing/2014/main" id="{25B1C2FB-1F6D-4D69-BACA-5E9DF84D463F}"/>
                </a:ext>
              </a:extLst>
            </p:cNvPr>
            <p:cNvSpPr txBox="1"/>
            <p:nvPr/>
          </p:nvSpPr>
          <p:spPr>
            <a:xfrm>
              <a:off x="4739589" y="3201554"/>
              <a:ext cx="1295999" cy="886397"/>
            </a:xfrm>
            <a:prstGeom prst="rect">
              <a:avLst/>
            </a:prstGeom>
            <a:noFill/>
          </p:spPr>
          <p:txBody>
            <a:bodyPr wrap="square" rtlCol="0">
              <a:spAutoFit/>
            </a:bodyPr>
            <a:lstStyle/>
            <a:p>
              <a:r>
                <a:rPr kumimoji="1" lang="ja-JP" altLang="en-US" sz="700" dirty="0">
                  <a:latin typeface="メイリオ" panose="020B0604030504040204" pitchFamily="50" charset="-128"/>
                  <a:ea typeface="メイリオ" panose="020B0604030504040204" pitchFamily="50" charset="-128"/>
                </a:rPr>
                <a:t>話せるようになったら、相手の言葉を遮らず、まずは聞きましょう。話しやすいように他愛のない話で構いません</a:t>
              </a:r>
              <a:endParaRPr kumimoji="1" lang="en-US" altLang="ja-JP" sz="700" dirty="0">
                <a:latin typeface="メイリオ" panose="020B0604030504040204" pitchFamily="50" charset="-128"/>
                <a:ea typeface="メイリオ" panose="020B0604030504040204" pitchFamily="50" charset="-128"/>
              </a:endParaRPr>
            </a:p>
            <a:p>
              <a:endParaRPr kumimoji="1" lang="ja-JP" altLang="en-US" sz="700" dirty="0">
                <a:latin typeface="メイリオ" panose="020B0604030504040204" pitchFamily="50" charset="-128"/>
                <a:ea typeface="メイリオ" panose="020B0604030504040204" pitchFamily="50" charset="-128"/>
              </a:endParaRPr>
            </a:p>
          </p:txBody>
        </p:sp>
        <p:sp>
          <p:nvSpPr>
            <p:cNvPr id="54" name="テキスト ボックス 53">
              <a:extLst>
                <a:ext uri="{FF2B5EF4-FFF2-40B4-BE49-F238E27FC236}">
                  <a16:creationId xmlns:a16="http://schemas.microsoft.com/office/drawing/2014/main" id="{0970AE26-5F5A-4CA0-8141-F30C88EDC85B}"/>
                </a:ext>
              </a:extLst>
            </p:cNvPr>
            <p:cNvSpPr txBox="1"/>
            <p:nvPr/>
          </p:nvSpPr>
          <p:spPr>
            <a:xfrm>
              <a:off x="6327039" y="3179491"/>
              <a:ext cx="1468799" cy="886397"/>
            </a:xfrm>
            <a:prstGeom prst="rect">
              <a:avLst/>
            </a:prstGeom>
            <a:noFill/>
          </p:spPr>
          <p:txBody>
            <a:bodyPr wrap="square" rtlCol="0">
              <a:spAutoFit/>
            </a:bodyPr>
            <a:lstStyle/>
            <a:p>
              <a:r>
                <a:rPr kumimoji="1" lang="ja-JP" altLang="en-US" sz="700" dirty="0">
                  <a:latin typeface="メイリオ" panose="020B0604030504040204" pitchFamily="50" charset="-128"/>
                  <a:ea typeface="メイリオ" panose="020B0604030504040204" pitchFamily="50" charset="-128"/>
                </a:rPr>
                <a:t>子ども自身や保護者はどのような意向をお持ちでしょうか。支援の押し付けにならないよう相手の気持ちをよく聞き、尊重しましょう</a:t>
              </a:r>
            </a:p>
          </p:txBody>
        </p:sp>
      </p:grpSp>
      <p:sp>
        <p:nvSpPr>
          <p:cNvPr id="56" name="テキスト ボックス 55">
            <a:extLst>
              <a:ext uri="{FF2B5EF4-FFF2-40B4-BE49-F238E27FC236}">
                <a16:creationId xmlns:a16="http://schemas.microsoft.com/office/drawing/2014/main" id="{9694A3AF-B299-3E7C-D862-B79F30DAD5AB}"/>
              </a:ext>
            </a:extLst>
          </p:cNvPr>
          <p:cNvSpPr txBox="1"/>
          <p:nvPr/>
        </p:nvSpPr>
        <p:spPr>
          <a:xfrm>
            <a:off x="1386913" y="1288724"/>
            <a:ext cx="10073871" cy="857158"/>
          </a:xfrm>
          <a:prstGeom prst="rect">
            <a:avLst/>
          </a:prstGeom>
          <a:noFill/>
        </p:spPr>
        <p:txBody>
          <a:bodyPr wrap="square" rtlCol="0">
            <a:spAutoFit/>
          </a:bodyPr>
          <a:lstStyle/>
          <a:p>
            <a:pPr>
              <a:lnSpc>
                <a:spcPct val="120000"/>
              </a:lnSpc>
            </a:pPr>
            <a:r>
              <a:rPr lang="ja-JP" altLang="en-US" sz="1400" dirty="0">
                <a:latin typeface="メイリオ" panose="020B0604030504040204" pitchFamily="50" charset="-128"/>
                <a:ea typeface="メイリオ" panose="020B0604030504040204" pitchFamily="50" charset="-128"/>
              </a:rPr>
              <a:t>ヤングケアラーかもしれない子どもに出会ったとき、私たちは、何ができるでしょうか。</a:t>
            </a:r>
            <a:endParaRPr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立場や職種によって、異なりますが、みなさんにできることを考えてみませんか。</a:t>
            </a:r>
            <a:endParaRPr lang="en-US" altLang="ja-JP" sz="1400" dirty="0">
              <a:latin typeface="メイリオ" panose="020B0604030504040204" pitchFamily="50" charset="-128"/>
              <a:ea typeface="メイリオ" panose="020B0604030504040204" pitchFamily="50" charset="-128"/>
            </a:endParaRPr>
          </a:p>
          <a:p>
            <a:pPr>
              <a:lnSpc>
                <a:spcPct val="120000"/>
              </a:lnSpc>
            </a:pPr>
            <a:endParaRPr lang="ja-JP" altLang="en-US" sz="1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726037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703235" y="1311204"/>
            <a:ext cx="11630103" cy="5509200"/>
          </a:xfrm>
          <a:prstGeom prst="rect">
            <a:avLst/>
          </a:prstGeom>
          <a:noFill/>
        </p:spPr>
        <p:txBody>
          <a:bodyPr wrap="square" numCol="2" rtlCol="0">
            <a:spAutoFit/>
          </a:bodyPr>
          <a:lstStyle/>
          <a:p>
            <a:pPr marL="342900" indent="-342900">
              <a:buFont typeface="+mj-lt"/>
              <a:buAutoNum type="arabicPeriod"/>
            </a:pPr>
            <a:r>
              <a:rPr kumimoji="1" lang="ja-JP" altLang="en-US" sz="1600" b="1" dirty="0">
                <a:latin typeface="メイリオ" panose="020B0604030504040204" pitchFamily="50" charset="-128"/>
                <a:ea typeface="メイリオ" panose="020B0604030504040204" pitchFamily="50" charset="-128"/>
              </a:rPr>
              <a:t>ヤングケアラーに関する認識　</a:t>
            </a:r>
            <a:r>
              <a:rPr kumimoji="1" lang="ja-JP" altLang="en-US" sz="1600" dirty="0">
                <a:latin typeface="メイリオ" panose="020B0604030504040204" pitchFamily="50" charset="-128"/>
                <a:ea typeface="メイリオ" panose="020B0604030504040204" pitchFamily="50" charset="-128"/>
              </a:rPr>
              <a:t>　　　　　　</a:t>
            </a:r>
            <a:r>
              <a:rPr kumimoji="1" lang="ja-JP" altLang="en-US" sz="1600" b="1" dirty="0">
                <a:latin typeface="メイリオ" panose="020B0604030504040204" pitchFamily="50" charset="-128"/>
                <a:ea typeface="メイリオ" panose="020B0604030504040204" pitchFamily="50" charset="-128"/>
              </a:rPr>
              <a:t>・・・</a:t>
            </a:r>
            <a:r>
              <a:rPr kumimoji="1" lang="en-US" altLang="ja-JP" sz="1600" b="1" dirty="0">
                <a:latin typeface="メイリオ" panose="020B0604030504040204" pitchFamily="50" charset="-128"/>
                <a:ea typeface="メイリオ" panose="020B0604030504040204" pitchFamily="50" charset="-128"/>
              </a:rPr>
              <a:t>P</a:t>
            </a:r>
            <a:r>
              <a:rPr kumimoji="1" lang="ja-JP" altLang="en-US" sz="1600" b="1" dirty="0">
                <a:latin typeface="メイリオ" panose="020B0604030504040204" pitchFamily="50" charset="-128"/>
                <a:ea typeface="メイリオ" panose="020B0604030504040204" pitchFamily="50" charset="-128"/>
              </a:rPr>
              <a:t>２</a:t>
            </a:r>
            <a:r>
              <a:rPr lang="en-US" altLang="ja-JP" sz="1600" dirty="0">
                <a:latin typeface="メイリオ" panose="020B0604030504040204" pitchFamily="50" charset="-128"/>
                <a:ea typeface="メイリオ" panose="020B0604030504040204" pitchFamily="50" charset="-128"/>
              </a:rPr>
              <a:t>	</a:t>
            </a: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ヤングケアラーとは</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en-US" altLang="ja-JP" sz="1600" dirty="0">
                <a:latin typeface="メイリオ" panose="020B0604030504040204" pitchFamily="50" charset="-128"/>
                <a:ea typeface="メイリオ" panose="020B0604030504040204" pitchFamily="50" charset="-128"/>
              </a:rPr>
              <a:t>【</a:t>
            </a:r>
            <a:r>
              <a:rPr lang="ja-JP" altLang="en-US" sz="1600" dirty="0">
                <a:latin typeface="メイリオ" panose="020B0604030504040204" pitchFamily="50" charset="-128"/>
                <a:ea typeface="メイリオ" panose="020B0604030504040204" pitchFamily="50" charset="-128"/>
              </a:rPr>
              <a:t>参考</a:t>
            </a:r>
            <a:r>
              <a:rPr lang="en-US" altLang="ja-JP" sz="1600" dirty="0">
                <a:latin typeface="メイリオ" panose="020B0604030504040204" pitchFamily="50" charset="-128"/>
                <a:ea typeface="メイリオ" panose="020B0604030504040204" pitchFamily="50" charset="-128"/>
              </a:rPr>
              <a:t>】</a:t>
            </a:r>
            <a:r>
              <a:rPr lang="ja-JP" altLang="en-US" sz="1600" dirty="0">
                <a:latin typeface="メイリオ" panose="020B0604030504040204" pitchFamily="50" charset="-128"/>
                <a:ea typeface="メイリオ" panose="020B0604030504040204" pitchFamily="50" charset="-128"/>
              </a:rPr>
              <a:t>子ども・若者育成支援推進法　主な改正内容</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ヤングケアラーのしていることの例</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ケアとお手伝いの違い（子どもに与える影響）</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ヤングケアラーの事例１～５</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あなたのまわりのヤングケアラー（小学生、中学生）</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あなたのまわりのヤングケアラー（高校生）</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あなたのまわりのヤングケアラー（大学生）</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ヤングケアラーに必要な支援</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ケアが終わったあとの気持ち</a:t>
            </a:r>
            <a:endParaRPr lang="en-US" altLang="ja-JP" sz="1600" dirty="0">
              <a:latin typeface="メイリオ" panose="020B0604030504040204" pitchFamily="50" charset="-128"/>
              <a:ea typeface="メイリオ" panose="020B0604030504040204" pitchFamily="50" charset="-128"/>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2"/>
              <a:tabLst/>
              <a:defRPr/>
            </a:pPr>
            <a:r>
              <a:rPr kumimoji="1" lang="ja-JP" altLang="en-US" sz="16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子どもたちの気持ちと関わり方</a:t>
            </a:r>
            <a:r>
              <a:rPr kumimoji="1" lang="en-US" altLang="ja-JP" sz="16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16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P16</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子どもの権利条約の４つの原則</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ケアを担っている子ども・若者や家族の、「ヤングケアラー」という言葉の受け止め</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援助を受け入れる（受容）までのプロセス</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子どもたちからの援助要請</a:t>
            </a:r>
            <a:endParaRPr lang="en-US" altLang="ja-JP" sz="1600" dirty="0">
              <a:latin typeface="メイリオ" panose="020B0604030504040204" pitchFamily="50" charset="-128"/>
              <a:ea typeface="メイリオ" panose="020B0604030504040204" pitchFamily="50" charset="-128"/>
            </a:endParaRPr>
          </a:p>
          <a:p>
            <a:pPr marL="360000" lvl="1"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ヤングケアラーかもしれない子どもに出会ったときは</a:t>
            </a:r>
            <a:endParaRPr lang="en-US" altLang="ja-JP" sz="1600" dirty="0">
              <a:latin typeface="メイリオ" panose="020B0604030504040204" pitchFamily="50" charset="-128"/>
              <a:ea typeface="メイリオ" panose="020B0604030504040204" pitchFamily="50" charset="-128"/>
            </a:endParaRPr>
          </a:p>
          <a:p>
            <a:pPr marL="360000"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子どもたちと話すときのポイント</a:t>
            </a:r>
            <a:endParaRPr lang="en-US" altLang="ja-JP" sz="1600" dirty="0">
              <a:latin typeface="メイリオ" panose="020B0604030504040204" pitchFamily="50" charset="-128"/>
              <a:ea typeface="メイリオ" panose="020B0604030504040204" pitchFamily="50" charset="-128"/>
            </a:endParaRPr>
          </a:p>
          <a:p>
            <a:pPr marL="360000"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「対話に重きを置いた姿勢」で子どもたちに接してみませんか</a:t>
            </a:r>
            <a:endParaRPr lang="en-US" altLang="ja-JP" sz="1600" dirty="0">
              <a:latin typeface="メイリオ" panose="020B0604030504040204" pitchFamily="50" charset="-128"/>
              <a:ea typeface="メイリオ" panose="020B0604030504040204" pitchFamily="50" charset="-128"/>
            </a:endParaRPr>
          </a:p>
          <a:p>
            <a:pPr marL="74250"/>
            <a:endParaRPr lang="en-US" altLang="ja-JP" sz="1600" dirty="0">
              <a:latin typeface="メイリオ" panose="020B0604030504040204" pitchFamily="50" charset="-128"/>
              <a:ea typeface="メイリオ" panose="020B0604030504040204" pitchFamily="50" charset="-128"/>
            </a:endParaRPr>
          </a:p>
          <a:p>
            <a:pPr marL="74250"/>
            <a:endParaRPr lang="en-US" altLang="ja-JP" sz="1600" dirty="0">
              <a:latin typeface="メイリオ" panose="020B0604030504040204" pitchFamily="50" charset="-128"/>
              <a:ea typeface="メイリオ" panose="020B0604030504040204" pitchFamily="50" charset="-128"/>
            </a:endParaRPr>
          </a:p>
          <a:p>
            <a:pPr marL="360000"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アタッチメントからこどもとの関わりを考える</a:t>
            </a:r>
            <a:endParaRPr lang="en-US" altLang="ja-JP" sz="1600" dirty="0">
              <a:latin typeface="メイリオ" panose="020B0604030504040204" pitchFamily="50" charset="-128"/>
              <a:ea typeface="メイリオ" panose="020B0604030504040204" pitchFamily="50" charset="-128"/>
            </a:endParaRPr>
          </a:p>
          <a:p>
            <a:pPr marL="360000"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実際に、話してみましょう</a:t>
            </a:r>
            <a:endParaRPr lang="en-US" altLang="ja-JP" sz="1600" dirty="0">
              <a:latin typeface="メイリオ" panose="020B0604030504040204" pitchFamily="50" charset="-128"/>
              <a:ea typeface="メイリオ" panose="020B0604030504040204" pitchFamily="50" charset="-128"/>
            </a:endParaRPr>
          </a:p>
          <a:p>
            <a:pPr marL="360000"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福美さんとすい子さんの会話</a:t>
            </a:r>
            <a:endParaRPr lang="en-US" altLang="ja-JP" sz="1600" dirty="0">
              <a:latin typeface="メイリオ" panose="020B0604030504040204" pitchFamily="50" charset="-128"/>
              <a:ea typeface="メイリオ" panose="020B0604030504040204" pitchFamily="50" charset="-128"/>
            </a:endParaRPr>
          </a:p>
          <a:p>
            <a:pPr marL="360000"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福美さんとすい子さんの会話からわかること</a:t>
            </a:r>
            <a:endParaRPr lang="en-US" altLang="ja-JP" sz="1600" dirty="0">
              <a:latin typeface="メイリオ" panose="020B0604030504040204" pitchFamily="50" charset="-128"/>
              <a:ea typeface="メイリオ" panose="020B0604030504040204" pitchFamily="50" charset="-128"/>
            </a:endParaRPr>
          </a:p>
          <a:p>
            <a:pPr marL="74250"/>
            <a:endParaRPr lang="en-US" altLang="ja-JP" sz="1600" dirty="0">
              <a:latin typeface="メイリオ" panose="020B0604030504040204" pitchFamily="50" charset="-128"/>
              <a:ea typeface="メイリオ" panose="020B0604030504040204" pitchFamily="50" charset="-128"/>
            </a:endParaRPr>
          </a:p>
          <a:p>
            <a:pPr marL="342900" indent="-342900">
              <a:buFont typeface="+mj-lt"/>
              <a:buAutoNum type="arabicPeriod" startAt="3"/>
            </a:pPr>
            <a:r>
              <a:rPr lang="ja-JP" altLang="en-US" sz="1600" b="1" dirty="0">
                <a:latin typeface="メイリオ" panose="020B0604030504040204" pitchFamily="50" charset="-128"/>
                <a:ea typeface="メイリオ" panose="020B0604030504040204" pitchFamily="50" charset="-128"/>
              </a:rPr>
              <a:t>多機関での連携と支援 </a:t>
            </a:r>
            <a:r>
              <a:rPr lang="en-US" altLang="ja-JP" sz="1600" b="1" dirty="0">
                <a:latin typeface="メイリオ" panose="020B0604030504040204" pitchFamily="50" charset="-128"/>
                <a:ea typeface="メイリオ" panose="020B0604030504040204" pitchFamily="50" charset="-128"/>
              </a:rPr>
              <a:t>	</a:t>
            </a:r>
            <a:r>
              <a:rPr lang="ja-JP" altLang="en-US" sz="1600" b="1" dirty="0">
                <a:latin typeface="メイリオ" panose="020B0604030504040204" pitchFamily="50" charset="-128"/>
                <a:ea typeface="メイリオ" panose="020B0604030504040204" pitchFamily="50" charset="-128"/>
              </a:rPr>
              <a:t>　　　　　・・・</a:t>
            </a:r>
            <a:r>
              <a:rPr lang="en-US" altLang="ja-JP" sz="1600" b="1" dirty="0">
                <a:latin typeface="メイリオ" panose="020B0604030504040204" pitchFamily="50" charset="-128"/>
                <a:ea typeface="メイリオ" panose="020B0604030504040204" pitchFamily="50" charset="-128"/>
              </a:rPr>
              <a:t>P30</a:t>
            </a:r>
          </a:p>
          <a:p>
            <a:r>
              <a:rPr lang="ja-JP" altLang="en-US" sz="1600" b="1" dirty="0">
                <a:latin typeface="メイリオ" panose="020B0604030504040204" pitchFamily="50" charset="-128"/>
                <a:ea typeface="メイリオ" panose="020B0604030504040204" pitchFamily="50" charset="-128"/>
              </a:rPr>
              <a:t>・  </a:t>
            </a:r>
            <a:r>
              <a:rPr lang="ja-JP" altLang="en-US" sz="1600" dirty="0">
                <a:latin typeface="メイリオ" panose="020B0604030504040204" pitchFamily="50" charset="-128"/>
                <a:ea typeface="メイリオ" panose="020B0604030504040204" pitchFamily="50" charset="-128"/>
              </a:rPr>
              <a:t>他機関へのつなぎ</a:t>
            </a:r>
            <a:endParaRPr lang="en-US" altLang="ja-JP" sz="1600" dirty="0">
              <a:latin typeface="メイリオ" panose="020B0604030504040204" pitchFamily="50" charset="-128"/>
              <a:ea typeface="メイリオ" panose="020B0604030504040204" pitchFamily="50" charset="-128"/>
            </a:endParaRPr>
          </a:p>
          <a:p>
            <a:pPr marL="360000"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連携して行う支援の必要性</a:t>
            </a:r>
            <a:endParaRPr lang="en-US" altLang="ja-JP" sz="1600" dirty="0">
              <a:latin typeface="メイリオ" panose="020B0604030504040204" pitchFamily="50" charset="-128"/>
              <a:ea typeface="メイリオ" panose="020B0604030504040204" pitchFamily="50" charset="-128"/>
            </a:endParaRPr>
          </a:p>
          <a:p>
            <a:pPr marL="360000" indent="-2857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連携のワンポイント</a:t>
            </a:r>
            <a:endParaRPr lang="en-US" altLang="ja-JP" sz="1600" dirty="0">
              <a:latin typeface="メイリオ" panose="020B0604030504040204" pitchFamily="50" charset="-128"/>
              <a:ea typeface="メイリオ" panose="020B0604030504040204" pitchFamily="50" charset="-128"/>
            </a:endParaRPr>
          </a:p>
          <a:p>
            <a:pPr marL="360000" indent="-285750">
              <a:buFont typeface="Arial" panose="020B0604020202020204" pitchFamily="34" charset="0"/>
              <a:buChar char="•"/>
            </a:pPr>
            <a:r>
              <a:rPr lang="en-US" altLang="ja-JP" sz="1600" dirty="0">
                <a:latin typeface="メイリオ" panose="020B0604030504040204" pitchFamily="50" charset="-128"/>
                <a:ea typeface="メイリオ" panose="020B0604030504040204" pitchFamily="50" charset="-128"/>
              </a:rPr>
              <a:t>【</a:t>
            </a:r>
            <a:r>
              <a:rPr lang="ja-JP" altLang="en-US" sz="1600" dirty="0">
                <a:latin typeface="メイリオ" panose="020B0604030504040204" pitchFamily="50" charset="-128"/>
                <a:ea typeface="メイリオ" panose="020B0604030504040204" pitchFamily="50" charset="-128"/>
              </a:rPr>
              <a:t>参考資料</a:t>
            </a:r>
            <a:r>
              <a:rPr lang="en-US" altLang="ja-JP" sz="1600" dirty="0">
                <a:latin typeface="メイリオ" panose="020B0604030504040204" pitchFamily="50" charset="-128"/>
                <a:ea typeface="メイリオ" panose="020B0604030504040204" pitchFamily="50" charset="-128"/>
              </a:rPr>
              <a:t>】</a:t>
            </a:r>
            <a:r>
              <a:rPr lang="ja-JP" altLang="en-US" sz="1600" dirty="0">
                <a:latin typeface="メイリオ" panose="020B0604030504040204" pitchFamily="50" charset="-128"/>
                <a:ea typeface="メイリオ" panose="020B0604030504040204" pitchFamily="50" charset="-128"/>
              </a:rPr>
              <a:t>ケース別のサービス提供例①②</a:t>
            </a:r>
            <a:endParaRPr lang="en-US" altLang="ja-JP" sz="1600" dirty="0">
              <a:latin typeface="メイリオ" panose="020B0604030504040204" pitchFamily="50" charset="-128"/>
              <a:ea typeface="メイリオ" panose="020B0604030504040204" pitchFamily="50" charset="-128"/>
            </a:endParaRPr>
          </a:p>
          <a:p>
            <a:pPr marL="360000" indent="-285750">
              <a:buFont typeface="Arial" panose="020B0604020202020204" pitchFamily="34" charset="0"/>
              <a:buChar char="•"/>
            </a:pPr>
            <a:endParaRPr lang="en-US" altLang="ja-JP" sz="1600" dirty="0">
              <a:latin typeface="メイリオ" panose="020B0604030504040204" pitchFamily="50" charset="-128"/>
              <a:ea typeface="メイリオ" panose="020B0604030504040204" pitchFamily="50" charset="-128"/>
            </a:endParaRPr>
          </a:p>
          <a:p>
            <a:pPr marL="74250"/>
            <a:r>
              <a:rPr lang="ja-JP" altLang="en-US" sz="1600" b="1" dirty="0">
                <a:latin typeface="メイリオ" panose="020B0604030504040204" pitchFamily="50" charset="-128"/>
                <a:ea typeface="メイリオ" panose="020B0604030504040204" pitchFamily="50" charset="-128"/>
              </a:rPr>
              <a:t>４</a:t>
            </a:r>
            <a:r>
              <a:rPr lang="en-US" altLang="ja-JP" sz="1600" b="1" dirty="0">
                <a:latin typeface="メイリオ" panose="020B0604030504040204" pitchFamily="50" charset="-128"/>
                <a:ea typeface="メイリオ" panose="020B0604030504040204" pitchFamily="50" charset="-128"/>
              </a:rPr>
              <a:t>.</a:t>
            </a:r>
            <a:r>
              <a:rPr lang="ja-JP" altLang="en-US" sz="1600" b="1" dirty="0">
                <a:latin typeface="メイリオ" panose="020B0604030504040204" pitchFamily="50" charset="-128"/>
                <a:ea typeface="メイリオ" panose="020B0604030504040204" pitchFamily="50" charset="-128"/>
              </a:rPr>
              <a:t>個人情報の取扱いについて　　　　　・・・</a:t>
            </a:r>
            <a:r>
              <a:rPr lang="en-US" altLang="ja-JP" sz="1600" b="1" dirty="0">
                <a:latin typeface="メイリオ" panose="020B0604030504040204" pitchFamily="50" charset="-128"/>
                <a:ea typeface="メイリオ" panose="020B0604030504040204" pitchFamily="50" charset="-128"/>
              </a:rPr>
              <a:t>P35</a:t>
            </a:r>
          </a:p>
          <a:p>
            <a:pPr marL="74250"/>
            <a:r>
              <a:rPr lang="ja-JP" altLang="en-US" sz="1600" dirty="0">
                <a:latin typeface="メイリオ" panose="020B0604030504040204" pitchFamily="50" charset="-128"/>
                <a:ea typeface="メイリオ" panose="020B0604030504040204" pitchFamily="50" charset="-128"/>
              </a:rPr>
              <a:t>・個人情報の取扱いについて</a:t>
            </a:r>
            <a:endParaRPr lang="en-US" altLang="ja-JP" sz="1600" dirty="0">
              <a:latin typeface="メイリオ" panose="020B0604030504040204" pitchFamily="50" charset="-128"/>
              <a:ea typeface="メイリオ" panose="020B0604030504040204" pitchFamily="50" charset="-128"/>
            </a:endParaRPr>
          </a:p>
          <a:p>
            <a:pPr marL="74250"/>
            <a:r>
              <a:rPr lang="ja-JP" altLang="en-US" sz="1600" dirty="0">
                <a:latin typeface="メイリオ" panose="020B0604030504040204" pitchFamily="50" charset="-128"/>
                <a:ea typeface="メイリオ" panose="020B0604030504040204" pitchFamily="50" charset="-128"/>
              </a:rPr>
              <a:t>・活用できる会議体の確認</a:t>
            </a:r>
            <a:endParaRPr lang="en-US" altLang="ja-JP" sz="1600" dirty="0">
              <a:latin typeface="メイリオ" panose="020B0604030504040204" pitchFamily="50" charset="-128"/>
              <a:ea typeface="メイリオ" panose="020B0604030504040204" pitchFamily="50" charset="-128"/>
            </a:endParaRPr>
          </a:p>
          <a:p>
            <a:pPr marL="74250"/>
            <a:endParaRPr lang="en-US" altLang="ja-JP" sz="1600" dirty="0">
              <a:latin typeface="メイリオ" panose="020B0604030504040204" pitchFamily="50" charset="-128"/>
              <a:ea typeface="メイリオ" panose="020B0604030504040204" pitchFamily="50" charset="-128"/>
            </a:endParaRPr>
          </a:p>
          <a:p>
            <a:pPr marL="74250"/>
            <a:r>
              <a:rPr lang="ja-JP" altLang="en-US" sz="1600" b="1" dirty="0">
                <a:latin typeface="メイリオ" panose="020B0604030504040204" pitchFamily="50" charset="-128"/>
                <a:ea typeface="メイリオ" panose="020B0604030504040204" pitchFamily="50" charset="-128"/>
              </a:rPr>
              <a:t>みなさんのできるところから　　　 　　・・・</a:t>
            </a:r>
            <a:r>
              <a:rPr lang="en-US" altLang="ja-JP" sz="1600" b="1" dirty="0">
                <a:latin typeface="メイリオ" panose="020B0604030504040204" pitchFamily="50" charset="-128"/>
                <a:ea typeface="メイリオ" panose="020B0604030504040204" pitchFamily="50" charset="-128"/>
              </a:rPr>
              <a:t>P37</a:t>
            </a:r>
          </a:p>
          <a:p>
            <a:pPr marL="285750" indent="-285750">
              <a:buFont typeface="Arial" panose="020B0604020202020204" pitchFamily="34" charset="0"/>
              <a:buChar char="•"/>
            </a:pPr>
            <a:endParaRPr kumimoji="1" lang="ja-JP" altLang="en-US" sz="1600" dirty="0">
              <a:latin typeface="メイリオ" panose="020B0604030504040204" pitchFamily="50" charset="-128"/>
              <a:ea typeface="メイリオ" panose="020B0604030504040204" pitchFamily="50" charset="-128"/>
            </a:endParaRPr>
          </a:p>
        </p:txBody>
      </p:sp>
      <p:pic>
        <p:nvPicPr>
          <p:cNvPr id="11" name="図 3" descr="ダイアグラム&#10;&#10;説明は自動で生成されたものです">
            <a:extLst>
              <a:ext uri="{FF2B5EF4-FFF2-40B4-BE49-F238E27FC236}">
                <a16:creationId xmlns:a16="http://schemas.microsoft.com/office/drawing/2014/main" id="{9711AEBB-036D-FDEC-092B-1CDE26CED48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524" b="93432" l="8600" r="89967">
                        <a14:foregroundMark x1="14002" y1="54680" x2="14002" y2="54680"/>
                        <a14:foregroundMark x1="9041" y1="65025" x2="9592" y2="80952"/>
                        <a14:foregroundMark x1="13120" y1="84236" x2="17971" y2="85386"/>
                        <a14:foregroundMark x1="41676" y1="93596" x2="52260" y2="93596"/>
                        <a14:foregroundMark x1="19294" y1="62562" x2="19294" y2="62562"/>
                        <a14:foregroundMark x1="18964" y1="65846" x2="18964" y2="65846"/>
                        <a14:foregroundMark x1="18964" y1="65846" x2="34289" y2="68637"/>
                        <a14:foregroundMark x1="8600" y1="32677" x2="8600" y2="32677"/>
                        <a14:foregroundMark x1="12459" y1="32677" x2="12018" y2="36782"/>
                      </a14:backgroundRemoval>
                    </a14:imgEffect>
                  </a14:imgLayer>
                </a14:imgProps>
              </a:ext>
            </a:extLst>
          </a:blip>
          <a:stretch>
            <a:fillRect/>
          </a:stretch>
        </p:blipFill>
        <p:spPr>
          <a:xfrm>
            <a:off x="10372590" y="386999"/>
            <a:ext cx="1546599" cy="1038445"/>
          </a:xfrm>
          <a:prstGeom prst="rect">
            <a:avLst/>
          </a:prstGeom>
        </p:spPr>
      </p:pic>
      <p:sp>
        <p:nvSpPr>
          <p:cNvPr id="6" name="タイトル 5">
            <a:extLst>
              <a:ext uri="{FF2B5EF4-FFF2-40B4-BE49-F238E27FC236}">
                <a16:creationId xmlns:a16="http://schemas.microsoft.com/office/drawing/2014/main" id="{90760A20-D7EF-4A04-8BA9-4B07810703C5}"/>
              </a:ext>
            </a:extLst>
          </p:cNvPr>
          <p:cNvSpPr>
            <a:spLocks noGrp="1"/>
          </p:cNvSpPr>
          <p:nvPr>
            <p:ph type="title"/>
          </p:nvPr>
        </p:nvSpPr>
        <p:spPr/>
        <p:txBody>
          <a:bodyPr/>
          <a:lstStyle/>
          <a:p>
            <a:r>
              <a:rPr lang="ja-JP" altLang="en-US" dirty="0"/>
              <a:t>目次</a:t>
            </a:r>
          </a:p>
        </p:txBody>
      </p:sp>
      <p:sp>
        <p:nvSpPr>
          <p:cNvPr id="2" name="スライド番号プレースホルダー 1">
            <a:extLst>
              <a:ext uri="{FF2B5EF4-FFF2-40B4-BE49-F238E27FC236}">
                <a16:creationId xmlns:a16="http://schemas.microsoft.com/office/drawing/2014/main" id="{2DCB4D74-5FC9-71C8-73BF-45356BB92C40}"/>
              </a:ext>
            </a:extLst>
          </p:cNvPr>
          <p:cNvSpPr>
            <a:spLocks noGrp="1"/>
          </p:cNvSpPr>
          <p:nvPr>
            <p:ph type="sldNum" sz="quarter" idx="12"/>
          </p:nvPr>
        </p:nvSpPr>
        <p:spPr/>
        <p:txBody>
          <a:bodyPr/>
          <a:lstStyle/>
          <a:p>
            <a:fld id="{57AF920D-47DC-4914-A130-523A52889D7B}" type="slidenum">
              <a:rPr lang="ja-JP" altLang="en-US" smtClean="0"/>
              <a:pPr/>
              <a:t>1</a:t>
            </a:fld>
            <a:endParaRPr lang="ja-JP" altLang="en-US"/>
          </a:p>
        </p:txBody>
      </p:sp>
    </p:spTree>
    <p:extLst>
      <p:ext uri="{BB962C8B-B14F-4D97-AF65-F5344CB8AC3E}">
        <p14:creationId xmlns:p14="http://schemas.microsoft.com/office/powerpoint/2010/main" val="1404107303"/>
      </p:ext>
    </p:extLst>
  </p:cSld>
  <p:clrMapOvr>
    <a:masterClrMapping/>
  </p:clrMapOvr>
  <mc:AlternateContent xmlns:mc="http://schemas.openxmlformats.org/markup-compatibility/2006" xmlns:p14="http://schemas.microsoft.com/office/powerpoint/2010/main">
    <mc:Choice Requires="p14">
      <p:transition spd="slow" p14:dur="2000" advTm="819"/>
    </mc:Choice>
    <mc:Fallback xmlns="">
      <p:transition spd="slow" advTm="819"/>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lang="ja-JP" altLang="en-US" dirty="0"/>
              <a:t>子</a:t>
            </a:r>
            <a:r>
              <a:rPr kumimoji="1" lang="ja-JP" altLang="en-US" dirty="0"/>
              <a:t>どもたちと話すときのポイント</a:t>
            </a:r>
          </a:p>
        </p:txBody>
      </p:sp>
      <p:sp>
        <p:nvSpPr>
          <p:cNvPr id="17" name="テキスト ボックス 16">
            <a:extLst>
              <a:ext uri="{FF2B5EF4-FFF2-40B4-BE49-F238E27FC236}">
                <a16:creationId xmlns:a16="http://schemas.microsoft.com/office/drawing/2014/main" id="{19659049-B8D7-8A12-A170-D55735C9F534}"/>
              </a:ext>
            </a:extLst>
          </p:cNvPr>
          <p:cNvSpPr txBox="1"/>
          <p:nvPr/>
        </p:nvSpPr>
        <p:spPr>
          <a:xfrm>
            <a:off x="636649" y="1390783"/>
            <a:ext cx="8120979" cy="4912883"/>
          </a:xfrm>
          <a:prstGeom prst="rect">
            <a:avLst/>
          </a:prstGeom>
          <a:noFill/>
        </p:spPr>
        <p:txBody>
          <a:bodyPr wrap="square" lIns="91440" tIns="45720" rIns="91440" bIns="45720" rtlCol="0" anchor="t">
            <a:spAutoFit/>
          </a:bodyPr>
          <a:lstStyle/>
          <a:p>
            <a:pPr>
              <a:lnSpc>
                <a:spcPct val="150000"/>
              </a:lnSpc>
            </a:pPr>
            <a:r>
              <a:rPr kumimoji="1" lang="ja-JP" altLang="en-US" sz="14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子どもたちが安心して話せるよう次のことを前提に話してみましょう</a:t>
            </a:r>
            <a:endParaRPr lang="en-US" altLang="ja-JP" sz="1400" dirty="0">
              <a:latin typeface="メイリオ" panose="020B0604030504040204" pitchFamily="50" charset="-128"/>
              <a:ea typeface="メイリオ" panose="020B0604030504040204" pitchFamily="50" charset="-128"/>
            </a:endParaRPr>
          </a:p>
          <a:p>
            <a:pPr>
              <a:lnSpc>
                <a:spcPct val="150000"/>
              </a:lnSpc>
            </a:pPr>
            <a:r>
              <a:rPr lang="ja-JP" altLang="en-US" sz="1400" dirty="0">
                <a:latin typeface="メイリオ" panose="020B0604030504040204" pitchFamily="50" charset="-128"/>
                <a:ea typeface="メイリオ" panose="020B0604030504040204" pitchFamily="50" charset="-128"/>
              </a:rPr>
              <a:t>・話を聴く目的、本人の同意なく第三者に話さないことを伝える。</a:t>
            </a:r>
            <a:endParaRPr lang="en-US" altLang="ja-JP" sz="1400" dirty="0">
              <a:latin typeface="メイリオ" panose="020B0604030504040204" pitchFamily="50" charset="-128"/>
              <a:ea typeface="メイリオ" panose="020B0604030504040204" pitchFamily="50" charset="-128"/>
            </a:endParaRPr>
          </a:p>
          <a:p>
            <a:pPr>
              <a:lnSpc>
                <a:spcPct val="150000"/>
              </a:lnSpc>
            </a:pPr>
            <a:r>
              <a:rPr lang="ja-JP" altLang="en-US" sz="1400" dirty="0">
                <a:latin typeface="メイリオ" panose="020B0604030504040204" pitchFamily="50" charset="-128"/>
                <a:ea typeface="メイリオ" panose="020B0604030504040204" pitchFamily="50" charset="-128"/>
              </a:rPr>
              <a:t>・これまでの取り組みに対して敬意を払う。</a:t>
            </a:r>
            <a:endParaRPr lang="en-US" altLang="ja-JP" sz="1400" dirty="0">
              <a:latin typeface="メイリオ" panose="020B0604030504040204" pitchFamily="50" charset="-128"/>
              <a:ea typeface="メイリオ" panose="020B0604030504040204" pitchFamily="50" charset="-128"/>
            </a:endParaRPr>
          </a:p>
          <a:p>
            <a:pPr>
              <a:lnSpc>
                <a:spcPct val="150000"/>
              </a:lnSpc>
            </a:pPr>
            <a:r>
              <a:rPr lang="ja-JP" altLang="en-US" sz="1400" dirty="0">
                <a:latin typeface="メイリオ" panose="020B0604030504040204" pitchFamily="50" charset="-128"/>
                <a:ea typeface="メイリオ" panose="020B0604030504040204" pitchFamily="50" charset="-128"/>
              </a:rPr>
              <a:t>・緊急の場合を除き、支援につなげることを焦らない。</a:t>
            </a:r>
            <a:endParaRPr lang="en-US" altLang="ja-JP" sz="1400" dirty="0">
              <a:latin typeface="メイリオ" panose="020B0604030504040204" pitchFamily="50" charset="-128"/>
              <a:ea typeface="メイリオ" panose="020B0604030504040204" pitchFamily="50" charset="-128"/>
            </a:endParaRPr>
          </a:p>
          <a:p>
            <a:pPr>
              <a:lnSpc>
                <a:spcPct val="150000"/>
              </a:lnSpc>
            </a:pPr>
            <a:endParaRPr lang="en-US" altLang="ja-JP" sz="1400" dirty="0">
              <a:latin typeface="メイリオ" panose="020B0604030504040204" pitchFamily="50" charset="-128"/>
              <a:ea typeface="メイリオ" panose="020B0604030504040204" pitchFamily="50" charset="-128"/>
            </a:endParaRPr>
          </a:p>
          <a:p>
            <a:pPr>
              <a:lnSpc>
                <a:spcPct val="150000"/>
              </a:lnSpc>
            </a:pPr>
            <a:r>
              <a:rPr kumimoji="1" lang="ja-JP" altLang="en-US" sz="14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会話のヒント</a:t>
            </a:r>
            <a:endParaRPr lang="en-US" altLang="ja-JP" sz="1400" dirty="0">
              <a:latin typeface="メイリオ" panose="020B0604030504040204" pitchFamily="50" charset="-128"/>
              <a:ea typeface="メイリオ" panose="020B0604030504040204" pitchFamily="50" charset="-128"/>
            </a:endParaRPr>
          </a:p>
          <a:p>
            <a:pPr>
              <a:lnSpc>
                <a:spcPct val="150000"/>
              </a:lnSpc>
            </a:pPr>
            <a:r>
              <a:rPr lang="ja-JP" altLang="en-US" sz="1400" dirty="0">
                <a:latin typeface="メイリオ" panose="020B0604030504040204" pitchFamily="50" charset="-128"/>
                <a:ea typeface="メイリオ" panose="020B0604030504040204" pitchFamily="50" charset="-128"/>
              </a:rPr>
              <a:t>・日常的な会話の延長で少しずつ尋ねていく。やさしい言葉を重ねる。</a:t>
            </a:r>
            <a:endParaRPr lang="en-US" altLang="ja-JP" sz="1400" dirty="0">
              <a:latin typeface="メイリオ" panose="020B0604030504040204" pitchFamily="50" charset="-128"/>
              <a:ea typeface="メイリオ" panose="020B0604030504040204" pitchFamily="50" charset="-128"/>
            </a:endParaRPr>
          </a:p>
          <a:p>
            <a:pPr>
              <a:lnSpc>
                <a:spcPct val="150000"/>
              </a:lnSpc>
            </a:pPr>
            <a:r>
              <a:rPr lang="ja-JP" altLang="en-US" sz="1400" dirty="0">
                <a:latin typeface="メイリオ" panose="020B0604030504040204" pitchFamily="50" charset="-128"/>
                <a:ea typeface="メイリオ" panose="020B0604030504040204" pitchFamily="50" charset="-128"/>
              </a:rPr>
              <a:t>・子どものストレングス（強みや得意）を活かして話を展開すると、緊張がほぐれやすく、</a:t>
            </a:r>
            <a:endParaRPr lang="en-US" altLang="ja-JP" sz="1400" dirty="0">
              <a:latin typeface="メイリオ" panose="020B0604030504040204" pitchFamily="50" charset="-128"/>
              <a:ea typeface="メイリオ" panose="020B0604030504040204" pitchFamily="50" charset="-128"/>
            </a:endParaRPr>
          </a:p>
          <a:p>
            <a:pPr>
              <a:lnSpc>
                <a:spcPct val="150000"/>
              </a:lnSpc>
            </a:pPr>
            <a:r>
              <a:rPr lang="ja-JP" altLang="en-US" sz="1400" dirty="0">
                <a:latin typeface="メイリオ" panose="020B0604030504040204" pitchFamily="50" charset="-128"/>
                <a:ea typeface="メイリオ" panose="020B0604030504040204" pitchFamily="50" charset="-128"/>
              </a:rPr>
              <a:t>　支援の糸口になる。</a:t>
            </a:r>
            <a:endParaRPr lang="en-US" altLang="ja-JP" sz="1400" dirty="0">
              <a:latin typeface="メイリオ" panose="020B0604030504040204" pitchFamily="50" charset="-128"/>
              <a:ea typeface="メイリオ" panose="020B0604030504040204" pitchFamily="50" charset="-128"/>
            </a:endParaRPr>
          </a:p>
          <a:p>
            <a:pPr>
              <a:lnSpc>
                <a:spcPct val="150000"/>
              </a:lnSpc>
            </a:pPr>
            <a:endParaRPr lang="en-US" altLang="ja-JP" sz="1400" dirty="0">
              <a:latin typeface="メイリオ" panose="020B0604030504040204" pitchFamily="50" charset="-128"/>
              <a:ea typeface="メイリオ" panose="020B0604030504040204" pitchFamily="50" charset="-128"/>
            </a:endParaRPr>
          </a:p>
          <a:p>
            <a:pPr>
              <a:lnSpc>
                <a:spcPct val="150000"/>
              </a:lnSpc>
            </a:pPr>
            <a:r>
              <a:rPr kumimoji="1" lang="ja-JP" altLang="en-US" sz="14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子どもたちの心情に配慮し、次のことに留意して話してみましょう</a:t>
            </a:r>
            <a:endParaRPr lang="en-US" altLang="ja-JP" sz="1400" dirty="0">
              <a:latin typeface="メイリオ" panose="020B0604030504040204" pitchFamily="50" charset="-128"/>
              <a:ea typeface="メイリオ" panose="020B0604030504040204" pitchFamily="50" charset="-128"/>
            </a:endParaRPr>
          </a:p>
          <a:p>
            <a:pPr>
              <a:lnSpc>
                <a:spcPct val="150000"/>
              </a:lnSpc>
            </a:pPr>
            <a:r>
              <a:rPr lang="ja-JP" altLang="en-US" sz="1400" dirty="0">
                <a:latin typeface="メイリオ" panose="020B0604030504040204" pitchFamily="50" charset="-128"/>
                <a:ea typeface="メイリオ" panose="020B0604030504040204" pitchFamily="50" charset="-128"/>
              </a:rPr>
              <a:t>・家族のケアやお手伝い自体が悪いこと、という誤ったメッセージが伝わらないように留意する。</a:t>
            </a:r>
            <a:endParaRPr lang="en-US" altLang="ja-JP" sz="1400" dirty="0">
              <a:latin typeface="メイリオ" panose="020B0604030504040204" pitchFamily="50" charset="-128"/>
              <a:ea typeface="メイリオ" panose="020B0604030504040204" pitchFamily="50" charset="-128"/>
            </a:endParaRPr>
          </a:p>
          <a:p>
            <a:pPr>
              <a:lnSpc>
                <a:spcPct val="150000"/>
              </a:lnSpc>
            </a:pPr>
            <a:r>
              <a:rPr lang="ja-JP" altLang="en-US" sz="1400" dirty="0">
                <a:latin typeface="メイリオ" panose="020B0604030504040204" pitchFamily="50" charset="-128"/>
                <a:ea typeface="メイリオ" panose="020B0604030504040204" pitchFamily="50" charset="-128"/>
              </a:rPr>
              <a:t>・アセスメントツール等を活用するときは、ツール一つひとつの項目を形式的に聞き取らない</a:t>
            </a:r>
            <a:endParaRPr lang="en-US" altLang="ja-JP" sz="1400" dirty="0">
              <a:latin typeface="メイリオ" panose="020B0604030504040204" pitchFamily="50" charset="-128"/>
              <a:ea typeface="メイリオ" panose="020B0604030504040204" pitchFamily="50" charset="-128"/>
            </a:endParaRPr>
          </a:p>
          <a:p>
            <a:pPr>
              <a:lnSpc>
                <a:spcPct val="150000"/>
              </a:lnSpc>
            </a:pPr>
            <a:r>
              <a:rPr lang="ja-JP" altLang="en-US" sz="1400" dirty="0">
                <a:latin typeface="メイリオ" panose="020B0604030504040204" pitchFamily="50" charset="-128"/>
                <a:ea typeface="メイリオ" panose="020B0604030504040204" pitchFamily="50" charset="-128"/>
              </a:rPr>
              <a:t>（相手は尋問されているように感じるかも）。</a:t>
            </a:r>
            <a:endParaRPr lang="en-US" altLang="ja-JP" sz="1400" dirty="0">
              <a:latin typeface="メイリオ" panose="020B0604030504040204" pitchFamily="50" charset="-128"/>
              <a:ea typeface="メイリオ" panose="020B0604030504040204" pitchFamily="50" charset="-128"/>
            </a:endParaRPr>
          </a:p>
          <a:p>
            <a:pPr>
              <a:lnSpc>
                <a:spcPct val="150000"/>
              </a:lnSpc>
            </a:pPr>
            <a:r>
              <a:rPr lang="ja-JP" altLang="en-US" sz="1400" dirty="0">
                <a:latin typeface="メイリオ" panose="020B0604030504040204" pitchFamily="50" charset="-128"/>
                <a:ea typeface="メイリオ" panose="020B0604030504040204" pitchFamily="50" charset="-128"/>
              </a:rPr>
              <a:t>　また、ツールすべての項目を必ず聞き取る必要はない。</a:t>
            </a:r>
            <a:endParaRPr lang="en-US" altLang="ja-JP" sz="1400" dirty="0">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87603553-FF6F-ED66-C8D7-51B691669067}"/>
              </a:ext>
            </a:extLst>
          </p:cNvPr>
          <p:cNvSpPr txBox="1"/>
          <p:nvPr/>
        </p:nvSpPr>
        <p:spPr>
          <a:xfrm>
            <a:off x="2899280" y="6320780"/>
            <a:ext cx="9074727" cy="246221"/>
          </a:xfrm>
          <a:prstGeom prst="rect">
            <a:avLst/>
          </a:prstGeom>
          <a:noFill/>
        </p:spPr>
        <p:txBody>
          <a:bodyPr wrap="square" rtlCol="0">
            <a:spAutoFit/>
          </a:bodyPr>
          <a:lstStyle/>
          <a:p>
            <a:pPr algn="r"/>
            <a:r>
              <a:rPr lang="en-US" altLang="ja-JP" sz="1000" dirty="0">
                <a:latin typeface="メイリオ" panose="020B0604030504040204" pitchFamily="50" charset="-128"/>
                <a:ea typeface="メイリオ" panose="020B0604030504040204" pitchFamily="50" charset="-128"/>
              </a:rPr>
              <a:t>R5</a:t>
            </a:r>
            <a:r>
              <a:rPr lang="ja-JP" altLang="en-US" sz="1000" dirty="0">
                <a:latin typeface="メイリオ" panose="020B0604030504040204" pitchFamily="50" charset="-128"/>
                <a:ea typeface="メイリオ" panose="020B0604030504040204" pitchFamily="50" charset="-128"/>
              </a:rPr>
              <a:t>年</a:t>
            </a:r>
            <a:r>
              <a:rPr lang="en-US" altLang="ja-JP" sz="1000" dirty="0">
                <a:latin typeface="メイリオ" panose="020B0604030504040204" pitchFamily="50" charset="-128"/>
                <a:ea typeface="メイリオ" panose="020B0604030504040204" pitchFamily="50" charset="-128"/>
              </a:rPr>
              <a:t>3</a:t>
            </a:r>
            <a:r>
              <a:rPr lang="ja-JP" altLang="en-US" sz="1000" dirty="0">
                <a:latin typeface="メイリオ" panose="020B0604030504040204" pitchFamily="50" charset="-128"/>
                <a:ea typeface="メイリオ" panose="020B0604030504040204" pitchFamily="50" charset="-128"/>
              </a:rPr>
              <a:t>月</a:t>
            </a:r>
            <a:r>
              <a:rPr lang="en-US" altLang="ja-JP" sz="1000" dirty="0">
                <a:latin typeface="メイリオ" panose="020B0604030504040204" pitchFamily="50" charset="-128"/>
                <a:ea typeface="メイリオ" panose="020B0604030504040204" pitchFamily="50" charset="-128"/>
              </a:rPr>
              <a:t> </a:t>
            </a:r>
            <a:r>
              <a:rPr lang="ja-JP" altLang="en-US" sz="1000" dirty="0">
                <a:latin typeface="メイリオ" panose="020B0604030504040204" pitchFamily="50" charset="-128"/>
                <a:ea typeface="メイリオ" panose="020B0604030504040204" pitchFamily="50" charset="-128"/>
              </a:rPr>
              <a:t>ヤングケアラー支援に係るアセスメントツール等の使い方ガイドブック</a:t>
            </a:r>
            <a:r>
              <a:rPr lang="en-US" altLang="ja-JP" sz="1000" dirty="0">
                <a:latin typeface="メイリオ" panose="020B0604030504040204" pitchFamily="50" charset="-128"/>
                <a:ea typeface="メイリオ" panose="020B0604030504040204" pitchFamily="50" charset="-128"/>
              </a:rPr>
              <a:t> </a:t>
            </a:r>
            <a:r>
              <a:rPr lang="ja-JP" altLang="en-US" sz="1000" dirty="0">
                <a:latin typeface="メイリオ" panose="020B0604030504040204" pitchFamily="50" charset="-128"/>
                <a:ea typeface="メイリオ" panose="020B0604030504040204" pitchFamily="50" charset="-128"/>
              </a:rPr>
              <a:t>有限責任監査法人トーマツ</a:t>
            </a:r>
            <a:r>
              <a:rPr lang="en-US" altLang="ja-JP" sz="1000" dirty="0">
                <a:latin typeface="メイリオ" panose="020B0604030504040204" pitchFamily="50" charset="-128"/>
                <a:ea typeface="メイリオ" panose="020B0604030504040204" pitchFamily="50" charset="-128"/>
              </a:rPr>
              <a:t> P10</a:t>
            </a:r>
          </a:p>
        </p:txBody>
      </p:sp>
      <p:sp>
        <p:nvSpPr>
          <p:cNvPr id="13" name="テキスト ボックス 12">
            <a:extLst>
              <a:ext uri="{FF2B5EF4-FFF2-40B4-BE49-F238E27FC236}">
                <a16:creationId xmlns:a16="http://schemas.microsoft.com/office/drawing/2014/main" id="{CA1A3DC2-39FE-4B0D-8DB9-59F13BE1D6B6}"/>
              </a:ext>
            </a:extLst>
          </p:cNvPr>
          <p:cNvSpPr txBox="1"/>
          <p:nvPr/>
        </p:nvSpPr>
        <p:spPr>
          <a:xfrm>
            <a:off x="9628156" y="1583656"/>
            <a:ext cx="1800000" cy="1800000"/>
          </a:xfrm>
          <a:prstGeom prst="ellipse">
            <a:avLst/>
          </a:prstGeom>
          <a:solidFill>
            <a:srgbClr val="FFFF66"/>
          </a:solidFill>
          <a:ln>
            <a:noFill/>
          </a:ln>
          <a:effectLst>
            <a:softEdge rad="101600"/>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UD デジタル 教科書体 NK-R" panose="02020400000000000000" pitchFamily="18" charset="-128"/>
                <a:ea typeface="UD デジタル 教科書体 NK-R" panose="02020400000000000000" pitchFamily="18" charset="-128"/>
              </a:rPr>
              <a:t>子どもたちは緊張しているかもしれません。やさしい言葉を重ねるようにしましょう</a:t>
            </a:r>
            <a:endParaRPr lang="en-US" altLang="ja-JP" sz="1200" dirty="0">
              <a:solidFill>
                <a:prstClr val="black"/>
              </a:solidFill>
              <a:latin typeface="UD デジタル 教科書体 NK-R" panose="02020400000000000000" pitchFamily="18" charset="-128"/>
              <a:ea typeface="UD デジタル 教科書体 NK-R" panose="02020400000000000000" pitchFamily="18" charset="-128"/>
            </a:endParaRPr>
          </a:p>
        </p:txBody>
      </p:sp>
      <p:sp>
        <p:nvSpPr>
          <p:cNvPr id="18" name="テキスト ボックス 17">
            <a:extLst>
              <a:ext uri="{FF2B5EF4-FFF2-40B4-BE49-F238E27FC236}">
                <a16:creationId xmlns:a16="http://schemas.microsoft.com/office/drawing/2014/main" id="{4A25761E-0C8A-471C-A5D7-4DAA747A17F4}"/>
              </a:ext>
            </a:extLst>
          </p:cNvPr>
          <p:cNvSpPr txBox="1"/>
          <p:nvPr/>
        </p:nvSpPr>
        <p:spPr>
          <a:xfrm>
            <a:off x="7436644" y="1314803"/>
            <a:ext cx="1800000" cy="1800000"/>
          </a:xfrm>
          <a:prstGeom prst="ellipse">
            <a:avLst/>
          </a:prstGeom>
          <a:solidFill>
            <a:srgbClr val="FFCC99"/>
          </a:solidFill>
          <a:ln>
            <a:noFill/>
          </a:ln>
          <a:effectLst>
            <a:softEdge rad="101600"/>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子どもたちが</a:t>
            </a:r>
            <a:endParaRPr kumimoji="1" lang="en-US" altLang="ja-JP" sz="12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安心して話せるように</a:t>
            </a:r>
            <a:endParaRPr kumimoji="1" lang="en-US" altLang="ja-JP" sz="12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19" name="テキスト ボックス 18">
            <a:extLst>
              <a:ext uri="{FF2B5EF4-FFF2-40B4-BE49-F238E27FC236}">
                <a16:creationId xmlns:a16="http://schemas.microsoft.com/office/drawing/2014/main" id="{7E64BDB0-AB65-407B-9A40-49890C1B3E08}"/>
              </a:ext>
            </a:extLst>
          </p:cNvPr>
          <p:cNvSpPr txBox="1"/>
          <p:nvPr/>
        </p:nvSpPr>
        <p:spPr>
          <a:xfrm>
            <a:off x="9236644" y="4227908"/>
            <a:ext cx="2112780" cy="2092872"/>
          </a:xfrm>
          <a:prstGeom prst="ellipse">
            <a:avLst/>
          </a:prstGeom>
          <a:solidFill>
            <a:srgbClr val="66CCFF"/>
          </a:solidFill>
          <a:ln>
            <a:noFill/>
          </a:ln>
          <a:effectLst>
            <a:softEdge rad="101600"/>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子どもたちは一生懸命に家族のケアをしています。責められた、否定されたと感じないような会話をお願いします</a:t>
            </a:r>
            <a:endParaRPr kumimoji="1" lang="en-US" altLang="ja-JP" sz="12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3" name="テキスト ボックス 2">
            <a:extLst>
              <a:ext uri="{FF2B5EF4-FFF2-40B4-BE49-F238E27FC236}">
                <a16:creationId xmlns:a16="http://schemas.microsoft.com/office/drawing/2014/main" id="{A4040117-7D3D-C78F-0C2F-8BB59CB10A1D}"/>
              </a:ext>
            </a:extLst>
          </p:cNvPr>
          <p:cNvSpPr txBox="1"/>
          <p:nvPr/>
        </p:nvSpPr>
        <p:spPr>
          <a:xfrm>
            <a:off x="8162171" y="2920878"/>
            <a:ext cx="1800000" cy="1800000"/>
          </a:xfrm>
          <a:prstGeom prst="ellipse">
            <a:avLst/>
          </a:prstGeom>
          <a:solidFill>
            <a:srgbClr val="FFCCFF"/>
          </a:solidFill>
          <a:ln>
            <a:noFill/>
          </a:ln>
          <a:effectLst>
            <a:softEdge rad="101600"/>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子どもたちは好きなことや得意なことの方が話しやすいかもしれません</a:t>
            </a:r>
            <a:endParaRPr kumimoji="1" lang="en-US" altLang="ja-JP" sz="12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Tree>
    <p:extLst>
      <p:ext uri="{BB962C8B-B14F-4D97-AF65-F5344CB8AC3E}">
        <p14:creationId xmlns:p14="http://schemas.microsoft.com/office/powerpoint/2010/main" val="11003593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lang="ja-JP" altLang="en-US" dirty="0"/>
              <a:t>「対話</a:t>
            </a:r>
            <a:r>
              <a:rPr kumimoji="1" lang="ja-JP" altLang="en-US" dirty="0"/>
              <a:t>に重きを置いた姿勢」で子どもたちに接してみませんか</a:t>
            </a:r>
          </a:p>
        </p:txBody>
      </p:sp>
      <p:sp>
        <p:nvSpPr>
          <p:cNvPr id="17" name="テキスト ボックス 16">
            <a:extLst>
              <a:ext uri="{FF2B5EF4-FFF2-40B4-BE49-F238E27FC236}">
                <a16:creationId xmlns:a16="http://schemas.microsoft.com/office/drawing/2014/main" id="{19659049-B8D7-8A12-A170-D55735C9F534}"/>
              </a:ext>
            </a:extLst>
          </p:cNvPr>
          <p:cNvSpPr txBox="1"/>
          <p:nvPr/>
        </p:nvSpPr>
        <p:spPr>
          <a:xfrm>
            <a:off x="669093" y="1460810"/>
            <a:ext cx="10988860" cy="857158"/>
          </a:xfrm>
          <a:prstGeom prst="rect">
            <a:avLst/>
          </a:prstGeom>
          <a:noFill/>
        </p:spPr>
        <p:txBody>
          <a:bodyPr wrap="square" lIns="91440" tIns="45720" rIns="91440" bIns="45720" rtlCol="0" anchor="t">
            <a:spAutoFit/>
          </a:bodyPr>
          <a:lstStyle/>
          <a:p>
            <a:pPr>
              <a:lnSpc>
                <a:spcPct val="120000"/>
              </a:lnSpc>
            </a:pPr>
            <a:r>
              <a:rPr lang="ja-JP" altLang="en-US" sz="1400" dirty="0">
                <a:latin typeface="メイリオ" panose="020B0604030504040204" pitchFamily="50" charset="-128"/>
                <a:ea typeface="メイリオ" panose="020B0604030504040204" pitchFamily="50" charset="-128"/>
              </a:rPr>
              <a:t>子どもたちはどのような想いを抱えているでしょうか。</a:t>
            </a:r>
            <a:endParaRPr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こどもの声を聞く、思いを聴く、意見を訊くことが、こどもの権利条約にもある意見表明に繋がります。</a:t>
            </a:r>
            <a:endParaRPr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皆さんのおかれた立場からできることをしてみましょう。</a:t>
            </a:r>
            <a:endParaRPr lang="en-US" altLang="ja-JP" sz="1400" dirty="0">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87603553-FF6F-ED66-C8D7-51B691669067}"/>
              </a:ext>
            </a:extLst>
          </p:cNvPr>
          <p:cNvSpPr txBox="1"/>
          <p:nvPr/>
        </p:nvSpPr>
        <p:spPr>
          <a:xfrm>
            <a:off x="2687999" y="6277565"/>
            <a:ext cx="9074727" cy="246221"/>
          </a:xfrm>
          <a:prstGeom prst="rect">
            <a:avLst/>
          </a:prstGeom>
          <a:noFill/>
        </p:spPr>
        <p:txBody>
          <a:bodyPr wrap="square" rtlCol="0">
            <a:spAutoFit/>
          </a:bodyPr>
          <a:lstStyle/>
          <a:p>
            <a:pPr algn="r"/>
            <a:r>
              <a:rPr lang="en-US" altLang="ja-JP" sz="1000" dirty="0">
                <a:latin typeface="メイリオ" panose="020B0604030504040204" pitchFamily="50" charset="-128"/>
                <a:ea typeface="メイリオ" panose="020B0604030504040204" pitchFamily="50" charset="-128"/>
              </a:rPr>
              <a:t>R5</a:t>
            </a:r>
            <a:r>
              <a:rPr lang="ja-JP" altLang="en-US" sz="1000" dirty="0">
                <a:latin typeface="メイリオ" panose="020B0604030504040204" pitchFamily="50" charset="-128"/>
                <a:ea typeface="メイリオ" panose="020B0604030504040204" pitchFamily="50" charset="-128"/>
              </a:rPr>
              <a:t>年</a:t>
            </a:r>
            <a:r>
              <a:rPr lang="en-US" altLang="ja-JP" sz="1000" dirty="0">
                <a:latin typeface="メイリオ" panose="020B0604030504040204" pitchFamily="50" charset="-128"/>
                <a:ea typeface="メイリオ" panose="020B0604030504040204" pitchFamily="50" charset="-128"/>
              </a:rPr>
              <a:t>3</a:t>
            </a:r>
            <a:r>
              <a:rPr lang="ja-JP" altLang="en-US" sz="1000" dirty="0">
                <a:latin typeface="メイリオ" panose="020B0604030504040204" pitchFamily="50" charset="-128"/>
                <a:ea typeface="メイリオ" panose="020B0604030504040204" pitchFamily="50" charset="-128"/>
              </a:rPr>
              <a:t>月</a:t>
            </a:r>
            <a:r>
              <a:rPr lang="en-US" altLang="ja-JP" sz="1000" dirty="0">
                <a:latin typeface="メイリオ" panose="020B0604030504040204" pitchFamily="50" charset="-128"/>
                <a:ea typeface="メイリオ" panose="020B0604030504040204" pitchFamily="50" charset="-128"/>
              </a:rPr>
              <a:t> </a:t>
            </a:r>
            <a:r>
              <a:rPr lang="ja-JP" altLang="en-US" sz="1000" dirty="0">
                <a:latin typeface="メイリオ" panose="020B0604030504040204" pitchFamily="50" charset="-128"/>
                <a:ea typeface="メイリオ" panose="020B0604030504040204" pitchFamily="50" charset="-128"/>
              </a:rPr>
              <a:t>ヤングケアラー支援に係るアセスメントツール等の使い方ガイドブック</a:t>
            </a:r>
            <a:r>
              <a:rPr lang="en-US" altLang="ja-JP" sz="1000" dirty="0">
                <a:latin typeface="メイリオ" panose="020B0604030504040204" pitchFamily="50" charset="-128"/>
                <a:ea typeface="メイリオ" panose="020B0604030504040204" pitchFamily="50" charset="-128"/>
              </a:rPr>
              <a:t> </a:t>
            </a:r>
            <a:r>
              <a:rPr lang="ja-JP" altLang="en-US" sz="1000" dirty="0">
                <a:latin typeface="メイリオ" panose="020B0604030504040204" pitchFamily="50" charset="-128"/>
                <a:ea typeface="メイリオ" panose="020B0604030504040204" pitchFamily="50" charset="-128"/>
              </a:rPr>
              <a:t>有限責任監査法人トーマツ</a:t>
            </a:r>
            <a:r>
              <a:rPr lang="en-US" altLang="ja-JP" sz="1000" dirty="0">
                <a:latin typeface="メイリオ" panose="020B0604030504040204" pitchFamily="50" charset="-128"/>
                <a:ea typeface="メイリオ" panose="020B0604030504040204" pitchFamily="50" charset="-128"/>
              </a:rPr>
              <a:t> P6</a:t>
            </a:r>
          </a:p>
        </p:txBody>
      </p:sp>
      <p:sp>
        <p:nvSpPr>
          <p:cNvPr id="13" name="テキスト ボックス 12">
            <a:extLst>
              <a:ext uri="{FF2B5EF4-FFF2-40B4-BE49-F238E27FC236}">
                <a16:creationId xmlns:a16="http://schemas.microsoft.com/office/drawing/2014/main" id="{708B16C2-C220-F473-39CA-67C8F1C134A2}"/>
              </a:ext>
            </a:extLst>
          </p:cNvPr>
          <p:cNvSpPr txBox="1"/>
          <p:nvPr/>
        </p:nvSpPr>
        <p:spPr>
          <a:xfrm>
            <a:off x="1964429" y="5581133"/>
            <a:ext cx="8398188" cy="646331"/>
          </a:xfrm>
          <a:prstGeom prst="rect">
            <a:avLst/>
          </a:prstGeom>
          <a:noFill/>
          <a:ln>
            <a:noFill/>
          </a:ln>
        </p:spPr>
        <p:txBody>
          <a:bodyPr wrap="square" lIns="91440" tIns="45720" rIns="91440" bIns="45720" rtlCol="0" anchor="t">
            <a:spAutoFit/>
          </a:bodyPr>
          <a:lstStyle/>
          <a:p>
            <a:pPr algn="ctr"/>
            <a:r>
              <a:rPr lang="ja-JP" altLang="en-US" spc="300" dirty="0">
                <a:latin typeface="メイリオ" panose="020B0604030504040204" pitchFamily="50" charset="-128"/>
                <a:ea typeface="メイリオ" panose="020B0604030504040204" pitchFamily="50" charset="-128"/>
              </a:rPr>
              <a:t>支援のための「助言」「否定」「励まし」は避け、</a:t>
            </a:r>
            <a:endParaRPr lang="en-US" altLang="ja-JP" spc="300" dirty="0">
              <a:latin typeface="メイリオ" panose="020B0604030504040204" pitchFamily="50" charset="-128"/>
              <a:ea typeface="メイリオ" panose="020B0604030504040204" pitchFamily="50" charset="-128"/>
            </a:endParaRPr>
          </a:p>
          <a:p>
            <a:pPr algn="ctr"/>
            <a:r>
              <a:rPr lang="ja-JP" altLang="en-US" spc="300" dirty="0">
                <a:latin typeface="メイリオ" panose="020B0604030504040204" pitchFamily="50" charset="-128"/>
                <a:ea typeface="メイリオ" panose="020B0604030504040204" pitchFamily="50" charset="-128"/>
              </a:rPr>
              <a:t>本人が語れる・話せるような声がけを</a:t>
            </a:r>
            <a:endParaRPr lang="en-US" altLang="ja-JP" spc="300" dirty="0">
              <a:latin typeface="メイリオ" panose="020B0604030504040204" pitchFamily="50" charset="-128"/>
              <a:ea typeface="メイリオ" panose="020B0604030504040204" pitchFamily="50" charset="-128"/>
            </a:endParaRPr>
          </a:p>
        </p:txBody>
      </p:sp>
      <p:sp>
        <p:nvSpPr>
          <p:cNvPr id="18" name="ホームベース 17">
            <a:extLst>
              <a:ext uri="{FF2B5EF4-FFF2-40B4-BE49-F238E27FC236}">
                <a16:creationId xmlns:a16="http://schemas.microsoft.com/office/drawing/2014/main" id="{38DF9DD1-E758-92C5-019E-2B49CCD8F8D8}"/>
              </a:ext>
            </a:extLst>
          </p:cNvPr>
          <p:cNvSpPr/>
          <p:nvPr/>
        </p:nvSpPr>
        <p:spPr>
          <a:xfrm rot="5400000">
            <a:off x="6037523" y="4371190"/>
            <a:ext cx="252000" cy="1800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角丸四角形 19"/>
          <p:cNvSpPr/>
          <p:nvPr/>
        </p:nvSpPr>
        <p:spPr>
          <a:xfrm>
            <a:off x="669093" y="2522702"/>
            <a:ext cx="10988860" cy="2520000"/>
          </a:xfrm>
          <a:prstGeom prst="roundRect">
            <a:avLst>
              <a:gd name="adj" fmla="val 8616"/>
            </a:avLst>
          </a:prstGeom>
          <a:solidFill>
            <a:srgbClr val="FFFFCC"/>
          </a:solidFill>
        </p:spPr>
        <p:txBody>
          <a:bodyPr wrap="square" anchor="ctr">
            <a:spAutoFit/>
          </a:bodyPr>
          <a:lstStyle/>
          <a:p>
            <a:pPr>
              <a:lnSpc>
                <a:spcPct val="120000"/>
              </a:lnSpc>
            </a:pPr>
            <a:endParaRPr lang="en-US" altLang="ja-JP" sz="1400" dirty="0">
              <a:latin typeface="メイリオ" panose="020B0604030504040204" pitchFamily="50" charset="-128"/>
              <a:ea typeface="メイリオ" panose="020B0604030504040204" pitchFamily="50" charset="-128"/>
            </a:endParaRPr>
          </a:p>
          <a:p>
            <a:pPr>
              <a:lnSpc>
                <a:spcPct val="80000"/>
              </a:lnSpc>
            </a:pPr>
            <a:endParaRPr lang="en-US" altLang="ja-JP" sz="1400" dirty="0">
              <a:latin typeface="メイリオ" panose="020B0604030504040204" pitchFamily="50" charset="-128"/>
              <a:ea typeface="メイリオ" panose="020B0604030504040204" pitchFamily="50" charset="-128"/>
            </a:endParaRPr>
          </a:p>
          <a:p>
            <a:pPr>
              <a:lnSpc>
                <a:spcPct val="120000"/>
              </a:lnSpc>
            </a:pPr>
            <a:endParaRPr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・「君は</a:t>
            </a:r>
            <a:r>
              <a:rPr lang="en-US" altLang="ja-JP" sz="1400" dirty="0">
                <a:latin typeface="メイリオ" panose="020B0604030504040204" pitchFamily="50" charset="-128"/>
                <a:ea typeface="メイリオ" panose="020B0604030504040204" pitchFamily="50" charset="-128"/>
              </a:rPr>
              <a:t>YC</a:t>
            </a:r>
            <a:r>
              <a:rPr lang="ja-JP" altLang="en-US" sz="1400" dirty="0">
                <a:latin typeface="メイリオ" panose="020B0604030504040204" pitchFamily="50" charset="-128"/>
                <a:ea typeface="メイリオ" panose="020B0604030504040204" pitchFamily="50" charset="-128"/>
              </a:rPr>
              <a:t>だからそこまで頑張らなくていい」と言われたら、否定されたように感じる</a:t>
            </a:r>
            <a:endParaRPr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・私が口を開く事で母が死にたいと言ったり、大ごとになったりするのではないか</a:t>
            </a:r>
            <a:endParaRPr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・状況が悪化したらどうしよう</a:t>
            </a:r>
            <a:endParaRPr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・家族は自分が生きている場所であり、大切な存在である</a:t>
            </a:r>
            <a:endParaRPr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・質問されるということ自体が（中略）否定されているように感じる</a:t>
            </a:r>
            <a:endParaRPr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・心を開いたら傷ついたという経験がある子どもは少なくない</a:t>
            </a:r>
            <a:endParaRPr lang="en-US" altLang="ja-JP" sz="1400" dirty="0">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99F91334-08A4-4192-A2A9-8C11C05239DF}"/>
              </a:ext>
            </a:extLst>
          </p:cNvPr>
          <p:cNvSpPr txBox="1"/>
          <p:nvPr/>
        </p:nvSpPr>
        <p:spPr>
          <a:xfrm>
            <a:off x="9155965" y="1889389"/>
            <a:ext cx="2366942" cy="1440000"/>
          </a:xfrm>
          <a:prstGeom prst="ellipse">
            <a:avLst/>
          </a:prstGeom>
          <a:solidFill>
            <a:srgbClr val="FFCCFF"/>
          </a:solidFill>
          <a:ln>
            <a:noFill/>
          </a:ln>
          <a:effectLst>
            <a:softEdge rad="63500"/>
          </a:effectLst>
        </p:spPr>
        <p:txBody>
          <a:bodyPr wrap="square" lIns="91440" tIns="45720" rIns="91440" bIns="45720" rtlCol="0" anchor="ctr">
            <a:noAutofit/>
          </a:bodyPr>
          <a:lstStyle/>
          <a:p>
            <a:pPr algn="ctr">
              <a:lnSpc>
                <a:spcPct val="120000"/>
              </a:lnSpc>
            </a:pPr>
            <a:r>
              <a:rPr lang="ja-JP" altLang="en-US" sz="1400" dirty="0">
                <a:latin typeface="UD Digi Kyokasho NP-R"/>
                <a:ea typeface="UD Digi Kyokasho NP-R"/>
              </a:rPr>
              <a:t>元ヤングケアラーの方から</a:t>
            </a:r>
            <a:br>
              <a:rPr lang="en-US" altLang="ja-JP" sz="1400" dirty="0">
                <a:latin typeface="UD Digi Kyokasho NP-R"/>
                <a:ea typeface="UD Digi Kyokasho NP-R"/>
              </a:rPr>
            </a:br>
            <a:r>
              <a:rPr lang="ja-JP" altLang="en-US" sz="1400" dirty="0">
                <a:latin typeface="UD Digi Kyokasho NP-R"/>
                <a:ea typeface="UD Digi Kyokasho NP-R"/>
              </a:rPr>
              <a:t>お聞きしました</a:t>
            </a:r>
            <a:endParaRPr lang="en-US" altLang="ja-JP" sz="1400" dirty="0">
              <a:latin typeface="UD Digi Kyokasho NP-R"/>
              <a:ea typeface="UD Digi Kyokasho NP-R"/>
            </a:endParaRPr>
          </a:p>
        </p:txBody>
      </p:sp>
      <p:sp>
        <p:nvSpPr>
          <p:cNvPr id="26" name="テキスト ボックス 25">
            <a:extLst>
              <a:ext uri="{FF2B5EF4-FFF2-40B4-BE49-F238E27FC236}">
                <a16:creationId xmlns:a16="http://schemas.microsoft.com/office/drawing/2014/main" id="{99F91334-08A4-4192-A2A9-8C11C05239DF}"/>
              </a:ext>
            </a:extLst>
          </p:cNvPr>
          <p:cNvSpPr txBox="1"/>
          <p:nvPr/>
        </p:nvSpPr>
        <p:spPr>
          <a:xfrm>
            <a:off x="3666000" y="2653044"/>
            <a:ext cx="4860000" cy="577778"/>
          </a:xfrm>
          <a:prstGeom prst="roundRect">
            <a:avLst>
              <a:gd name="adj" fmla="val 50000"/>
            </a:avLst>
          </a:prstGeom>
          <a:solidFill>
            <a:schemeClr val="bg1"/>
          </a:solidFill>
          <a:ln>
            <a:solidFill>
              <a:srgbClr val="FFFF66"/>
            </a:solidFill>
          </a:ln>
          <a:effectLst>
            <a:glow rad="63500">
              <a:schemeClr val="bg1">
                <a:lumMod val="65000"/>
                <a:alpha val="40000"/>
              </a:schemeClr>
            </a:glow>
          </a:effectLst>
        </p:spPr>
        <p:txBody>
          <a:bodyPr wrap="square" lIns="91440" tIns="45720" rIns="91440" bIns="45720" rtlCol="0" anchor="t">
            <a:spAutoFit/>
          </a:bodyPr>
          <a:lstStyle/>
          <a:p>
            <a:pPr algn="ctr">
              <a:lnSpc>
                <a:spcPct val="120000"/>
              </a:lnSpc>
            </a:pPr>
            <a:r>
              <a:rPr lang="ja-JP" altLang="en-US" dirty="0">
                <a:latin typeface="メイリオ" panose="020B0604030504040204" pitchFamily="50" charset="-128"/>
                <a:ea typeface="メイリオ" panose="020B0604030504040204" pitchFamily="50" charset="-128"/>
              </a:rPr>
              <a:t>子どもたちの想いを知るためのヒント</a:t>
            </a:r>
            <a:endParaRPr lang="en-US" altLang="ja-JP"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28003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四角形: 角を丸くする 17">
            <a:extLst>
              <a:ext uri="{FF2B5EF4-FFF2-40B4-BE49-F238E27FC236}">
                <a16:creationId xmlns:a16="http://schemas.microsoft.com/office/drawing/2014/main" id="{79AA3C90-8CAF-4725-8627-59802FDF3EE1}"/>
              </a:ext>
            </a:extLst>
          </p:cNvPr>
          <p:cNvSpPr/>
          <p:nvPr/>
        </p:nvSpPr>
        <p:spPr>
          <a:xfrm>
            <a:off x="1061155" y="2327560"/>
            <a:ext cx="9726244" cy="2313640"/>
          </a:xfrm>
          <a:prstGeom prst="roundRect">
            <a:avLst>
              <a:gd name="adj" fmla="val 12763"/>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弧 10">
            <a:extLst>
              <a:ext uri="{FF2B5EF4-FFF2-40B4-BE49-F238E27FC236}">
                <a16:creationId xmlns:a16="http://schemas.microsoft.com/office/drawing/2014/main" id="{FFF62DA8-844D-48D1-B9CE-25CFAD182DEC}"/>
              </a:ext>
            </a:extLst>
          </p:cNvPr>
          <p:cNvSpPr/>
          <p:nvPr/>
        </p:nvSpPr>
        <p:spPr>
          <a:xfrm rot="4236698">
            <a:off x="5331278" y="2701579"/>
            <a:ext cx="1619998" cy="1619998"/>
          </a:xfrm>
          <a:prstGeom prst="arc">
            <a:avLst>
              <a:gd name="adj1" fmla="val 16200000"/>
              <a:gd name="adj2" fmla="val 21457146"/>
            </a:avLst>
          </a:prstGeom>
          <a:ln w="187325">
            <a:solidFill>
              <a:srgbClr val="FFCCFF">
                <a:alpha val="90000"/>
              </a:srgbClr>
            </a:solidFill>
            <a:headEnd type="none"/>
            <a:tailEnd type="stealth"/>
          </a:ln>
          <a:effectLst>
            <a:softEdge rad="12700"/>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sp>
        <p:nvSpPr>
          <p:cNvPr id="15" name="円弧 14">
            <a:extLst>
              <a:ext uri="{FF2B5EF4-FFF2-40B4-BE49-F238E27FC236}">
                <a16:creationId xmlns:a16="http://schemas.microsoft.com/office/drawing/2014/main" id="{50852DD4-98D5-4400-AE10-6125D1A4A13C}"/>
              </a:ext>
            </a:extLst>
          </p:cNvPr>
          <p:cNvSpPr/>
          <p:nvPr/>
        </p:nvSpPr>
        <p:spPr>
          <a:xfrm rot="19175087">
            <a:off x="5331279" y="2701579"/>
            <a:ext cx="1619998" cy="1619998"/>
          </a:xfrm>
          <a:prstGeom prst="arc">
            <a:avLst>
              <a:gd name="adj1" fmla="val 16200000"/>
              <a:gd name="adj2" fmla="val 51046"/>
            </a:avLst>
          </a:prstGeom>
          <a:ln w="187325">
            <a:solidFill>
              <a:srgbClr val="FFCCFF">
                <a:alpha val="90000"/>
              </a:srgbClr>
            </a:solidFill>
            <a:headEnd type="none"/>
            <a:tailEnd type="stealth"/>
          </a:ln>
          <a:effectLst>
            <a:softEdge rad="12700"/>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 name="円弧 15">
            <a:extLst>
              <a:ext uri="{FF2B5EF4-FFF2-40B4-BE49-F238E27FC236}">
                <a16:creationId xmlns:a16="http://schemas.microsoft.com/office/drawing/2014/main" id="{C3635127-ED57-486F-82CD-16D966098DCA}"/>
              </a:ext>
            </a:extLst>
          </p:cNvPr>
          <p:cNvSpPr/>
          <p:nvPr/>
        </p:nvSpPr>
        <p:spPr>
          <a:xfrm rot="12093438">
            <a:off x="5331280" y="2701580"/>
            <a:ext cx="1619998" cy="1619998"/>
          </a:xfrm>
          <a:prstGeom prst="arc">
            <a:avLst>
              <a:gd name="adj1" fmla="val 16200000"/>
              <a:gd name="adj2" fmla="val 21443062"/>
            </a:avLst>
          </a:prstGeom>
          <a:ln w="187325">
            <a:solidFill>
              <a:srgbClr val="FFCCFF">
                <a:alpha val="90000"/>
              </a:srgbClr>
            </a:solidFill>
            <a:headEnd type="none"/>
            <a:tailEnd type="stealth"/>
          </a:ln>
          <a:effectLst>
            <a:softEdge rad="12700"/>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sp>
        <p:nvSpPr>
          <p:cNvPr id="4" name="テキスト ボックス 3">
            <a:extLst>
              <a:ext uri="{FF2B5EF4-FFF2-40B4-BE49-F238E27FC236}">
                <a16:creationId xmlns:a16="http://schemas.microsoft.com/office/drawing/2014/main" id="{0F3988A9-2BB1-7CD7-D898-51C51BD912B3}"/>
              </a:ext>
            </a:extLst>
          </p:cNvPr>
          <p:cNvSpPr txBox="1"/>
          <p:nvPr/>
        </p:nvSpPr>
        <p:spPr>
          <a:xfrm>
            <a:off x="3249434" y="2549290"/>
            <a:ext cx="5507732" cy="840230"/>
          </a:xfrm>
          <a:prstGeom prst="rect">
            <a:avLst/>
          </a:prstGeom>
          <a:noFill/>
        </p:spPr>
        <p:txBody>
          <a:bodyPr wrap="square" lIns="91440" tIns="45720" rIns="91440" bIns="45720" rtlCol="0" anchor="t">
            <a:spAutoFit/>
          </a:bodyPr>
          <a:lstStyle/>
          <a:p>
            <a:pPr>
              <a:lnSpc>
                <a:spcPct val="140000"/>
              </a:lnSpc>
            </a:pPr>
            <a:r>
              <a:rPr lang="ja-JP" altLang="en-US" dirty="0">
                <a:latin typeface="メイリオ" panose="020B0604030504040204" pitchFamily="50" charset="-128"/>
                <a:ea typeface="メイリオ" panose="020B0604030504040204" pitchFamily="50" charset="-128"/>
              </a:rPr>
              <a:t>安全基地・・・物理的、安全性、怖い人や物がない</a:t>
            </a:r>
            <a:endParaRPr lang="en-US" altLang="ja-JP" dirty="0">
              <a:latin typeface="メイリオ" panose="020B0604030504040204" pitchFamily="50" charset="-128"/>
              <a:ea typeface="メイリオ" panose="020B0604030504040204" pitchFamily="50" charset="-128"/>
            </a:endParaRPr>
          </a:p>
          <a:p>
            <a:pPr>
              <a:lnSpc>
                <a:spcPct val="140000"/>
              </a:lnSpc>
            </a:pPr>
            <a:r>
              <a:rPr lang="ja-JP" altLang="en-US" dirty="0">
                <a:latin typeface="メイリオ" panose="020B0604030504040204" pitchFamily="50" charset="-128"/>
                <a:ea typeface="メイリオ" panose="020B0604030504040204" pitchFamily="50" charset="-128"/>
              </a:rPr>
              <a:t>安心基地・・・気持ち、安心感、和らぐ</a:t>
            </a:r>
            <a:endParaRPr lang="en-US" altLang="ja-JP" dirty="0">
              <a:latin typeface="メイリオ" panose="020B0604030504040204" pitchFamily="50" charset="-128"/>
              <a:ea typeface="メイリオ" panose="020B0604030504040204" pitchFamily="50" charset="-128"/>
            </a:endParaRPr>
          </a:p>
        </p:txBody>
      </p:sp>
      <p:sp>
        <p:nvSpPr>
          <p:cNvPr id="5" name="ホームベース 4">
            <a:extLst>
              <a:ext uri="{FF2B5EF4-FFF2-40B4-BE49-F238E27FC236}">
                <a16:creationId xmlns:a16="http://schemas.microsoft.com/office/drawing/2014/main" id="{A9C5EAB8-0A86-A30D-4B87-9FE3ED7C6EF4}"/>
              </a:ext>
            </a:extLst>
          </p:cNvPr>
          <p:cNvSpPr/>
          <p:nvPr/>
        </p:nvSpPr>
        <p:spPr>
          <a:xfrm rot="5400000">
            <a:off x="5852151" y="4352541"/>
            <a:ext cx="288000" cy="1080000"/>
          </a:xfrm>
          <a:prstGeom prst="homePlate">
            <a:avLst>
              <a:gd name="adj" fmla="val 100000"/>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a16="http://schemas.microsoft.com/office/drawing/2014/main" id="{8CF613C2-967D-5EAF-1702-967EA0F49701}"/>
              </a:ext>
            </a:extLst>
          </p:cNvPr>
          <p:cNvSpPr txBox="1"/>
          <p:nvPr/>
        </p:nvSpPr>
        <p:spPr>
          <a:xfrm>
            <a:off x="1945844" y="3790107"/>
            <a:ext cx="8145800" cy="452432"/>
          </a:xfrm>
          <a:prstGeom prst="rect">
            <a:avLst/>
          </a:prstGeom>
          <a:noFill/>
        </p:spPr>
        <p:txBody>
          <a:bodyPr wrap="square" lIns="91440" tIns="45720" rIns="91440" bIns="45720" rtlCol="0" anchor="t">
            <a:spAutoFit/>
          </a:bodyPr>
          <a:lstStyle/>
          <a:p>
            <a:pPr>
              <a:lnSpc>
                <a:spcPct val="140000"/>
              </a:lnSpc>
            </a:pPr>
            <a:r>
              <a:rPr lang="ja-JP" altLang="en-US" dirty="0">
                <a:latin typeface="メイリオ" panose="020B0604030504040204" pitchFamily="50" charset="-128"/>
                <a:ea typeface="メイリオ" panose="020B0604030504040204" pitchFamily="50" charset="-128"/>
              </a:rPr>
              <a:t>探索行動・・・基地から離れて、活動できる。危険を感じたら基地へ戻れる</a:t>
            </a:r>
            <a:endParaRPr lang="en-US" altLang="ja-JP" dirty="0">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BCFAEF19-8E40-660A-E796-5CFEEC382F69}"/>
              </a:ext>
            </a:extLst>
          </p:cNvPr>
          <p:cNvSpPr txBox="1"/>
          <p:nvPr/>
        </p:nvSpPr>
        <p:spPr>
          <a:xfrm>
            <a:off x="618066" y="1391319"/>
            <a:ext cx="10795438" cy="840230"/>
          </a:xfrm>
          <a:prstGeom prst="rect">
            <a:avLst/>
          </a:prstGeom>
          <a:noFill/>
        </p:spPr>
        <p:txBody>
          <a:bodyPr wrap="square" lIns="91440" tIns="45720" rIns="91440" bIns="45720" rtlCol="0" anchor="t">
            <a:spAutoFit/>
          </a:bodyPr>
          <a:lstStyle/>
          <a:p>
            <a:pPr>
              <a:lnSpc>
                <a:spcPct val="140000"/>
              </a:lnSpc>
            </a:pPr>
            <a:r>
              <a:rPr kumimoji="1" lang="ja-JP" altLang="en-US" sz="18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dirty="0">
                <a:latin typeface="メイリオ" panose="020B0604030504040204" pitchFamily="50" charset="-128"/>
                <a:ea typeface="メイリオ" panose="020B0604030504040204" pitchFamily="50" charset="-128"/>
              </a:rPr>
              <a:t>アタッチメントとは</a:t>
            </a:r>
            <a:endParaRPr lang="en-US" altLang="ja-JP" dirty="0">
              <a:latin typeface="メイリオ" panose="020B0604030504040204" pitchFamily="50" charset="-128"/>
              <a:ea typeface="メイリオ" panose="020B0604030504040204" pitchFamily="50" charset="-128"/>
            </a:endParaRPr>
          </a:p>
          <a:p>
            <a:pPr>
              <a:lnSpc>
                <a:spcPct val="140000"/>
              </a:lnSpc>
            </a:pPr>
            <a:r>
              <a:rPr lang="ja-JP" altLang="en-US" dirty="0">
                <a:latin typeface="メイリオ" panose="020B0604030504040204" pitchFamily="50" charset="-128"/>
                <a:ea typeface="メイリオ" panose="020B0604030504040204" pitchFamily="50" charset="-128"/>
              </a:rPr>
              <a:t>　　情緒的な結びつき。愛着とも訳されるが、愛情ではない。</a:t>
            </a:r>
            <a:endParaRPr lang="en-US" altLang="ja-JP"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AE64493A-457F-01FD-2746-32631F989B5B}"/>
              </a:ext>
            </a:extLst>
          </p:cNvPr>
          <p:cNvSpPr txBox="1"/>
          <p:nvPr/>
        </p:nvSpPr>
        <p:spPr>
          <a:xfrm>
            <a:off x="2811200" y="5102580"/>
            <a:ext cx="6384199" cy="1228028"/>
          </a:xfrm>
          <a:prstGeom prst="rect">
            <a:avLst/>
          </a:prstGeom>
          <a:noFill/>
        </p:spPr>
        <p:txBody>
          <a:bodyPr wrap="square" lIns="91440" tIns="45720" rIns="91440" bIns="45720" rtlCol="0" anchor="t">
            <a:spAutoFit/>
          </a:bodyPr>
          <a:lstStyle/>
          <a:p>
            <a:pPr algn="ctr">
              <a:lnSpc>
                <a:spcPct val="140000"/>
              </a:lnSpc>
            </a:pPr>
            <a:r>
              <a:rPr lang="ja-JP" altLang="en-US" dirty="0">
                <a:latin typeface="メイリオ" panose="020B0604030504040204" pitchFamily="50" charset="-128"/>
                <a:ea typeface="メイリオ" panose="020B0604030504040204" pitchFamily="50" charset="-128"/>
              </a:rPr>
              <a:t>支援者が安全・安心基地になることで、探索行動が広がる</a:t>
            </a:r>
            <a:endParaRPr lang="en-US" altLang="ja-JP" dirty="0">
              <a:latin typeface="メイリオ" panose="020B0604030504040204" pitchFamily="50" charset="-128"/>
              <a:ea typeface="メイリオ" panose="020B0604030504040204" pitchFamily="50" charset="-128"/>
            </a:endParaRPr>
          </a:p>
          <a:p>
            <a:pPr algn="ctr">
              <a:lnSpc>
                <a:spcPct val="140000"/>
              </a:lnSpc>
            </a:pPr>
            <a:endParaRPr lang="en-US" altLang="ja-JP" spc="300" dirty="0">
              <a:latin typeface="メイリオ" panose="020B0604030504040204" pitchFamily="50" charset="-128"/>
              <a:ea typeface="メイリオ" panose="020B0604030504040204" pitchFamily="50" charset="-128"/>
            </a:endParaRPr>
          </a:p>
          <a:p>
            <a:pPr algn="ctr">
              <a:lnSpc>
                <a:spcPct val="140000"/>
              </a:lnSpc>
            </a:pPr>
            <a:r>
              <a:rPr kumimoji="1" lang="ja-JP" altLang="en-US" spc="300" dirty="0">
                <a:solidFill>
                  <a:schemeClr val="tx1"/>
                </a:solidFill>
                <a:latin typeface="メイリオ" panose="020B0604030504040204" pitchFamily="50" charset="-128"/>
                <a:ea typeface="メイリオ" panose="020B0604030504040204" pitchFamily="50" charset="-128"/>
              </a:rPr>
              <a:t>こどもが相談に乗る、助言が有効になる</a:t>
            </a:r>
            <a:endParaRPr lang="en-US" altLang="ja-JP" dirty="0">
              <a:latin typeface="メイリオ" panose="020B0604030504040204" pitchFamily="50" charset="-128"/>
              <a:ea typeface="メイリオ" panose="020B0604030504040204" pitchFamily="50" charset="-128"/>
            </a:endParaRPr>
          </a:p>
        </p:txBody>
      </p:sp>
      <p:pic>
        <p:nvPicPr>
          <p:cNvPr id="7" name="図 6" descr="おもちゃ, 人形, テーブル, 小さい が含まれている画像&#10;&#10;自動的に生成された説明">
            <a:extLst>
              <a:ext uri="{FF2B5EF4-FFF2-40B4-BE49-F238E27FC236}">
                <a16:creationId xmlns:a16="http://schemas.microsoft.com/office/drawing/2014/main" id="{E03F9C1A-DEED-9972-91F8-3345ED4AE638}"/>
              </a:ext>
            </a:extLst>
          </p:cNvPr>
          <p:cNvPicPr>
            <a:picLocks noChangeAspect="1"/>
          </p:cNvPicPr>
          <p:nvPr/>
        </p:nvPicPr>
        <p:blipFill>
          <a:blip r:embed="rId3"/>
          <a:stretch>
            <a:fillRect/>
          </a:stretch>
        </p:blipFill>
        <p:spPr>
          <a:xfrm>
            <a:off x="9098726" y="4716958"/>
            <a:ext cx="2664000" cy="1674990"/>
          </a:xfrm>
          <a:prstGeom prst="rect">
            <a:avLst/>
          </a:prstGeom>
        </p:spPr>
      </p:pic>
      <p:sp>
        <p:nvSpPr>
          <p:cNvPr id="9" name="タイトル 8">
            <a:extLst>
              <a:ext uri="{FF2B5EF4-FFF2-40B4-BE49-F238E27FC236}">
                <a16:creationId xmlns:a16="http://schemas.microsoft.com/office/drawing/2014/main" id="{C5E796CD-F910-4C29-9266-5AFE15861D31}"/>
              </a:ext>
            </a:extLst>
          </p:cNvPr>
          <p:cNvSpPr>
            <a:spLocks noGrp="1"/>
          </p:cNvSpPr>
          <p:nvPr>
            <p:ph type="title"/>
          </p:nvPr>
        </p:nvSpPr>
        <p:spPr/>
        <p:txBody>
          <a:bodyPr/>
          <a:lstStyle/>
          <a:p>
            <a:r>
              <a:rPr lang="ja-JP" altLang="en-US" dirty="0"/>
              <a:t>アタッチメントからこどもとの関わりを考える</a:t>
            </a:r>
          </a:p>
        </p:txBody>
      </p:sp>
      <p:sp>
        <p:nvSpPr>
          <p:cNvPr id="19" name="ホームベース 4">
            <a:extLst>
              <a:ext uri="{FF2B5EF4-FFF2-40B4-BE49-F238E27FC236}">
                <a16:creationId xmlns:a16="http://schemas.microsoft.com/office/drawing/2014/main" id="{E5909C3C-7757-416A-BB2B-A698EFB3948B}"/>
              </a:ext>
            </a:extLst>
          </p:cNvPr>
          <p:cNvSpPr/>
          <p:nvPr/>
        </p:nvSpPr>
        <p:spPr>
          <a:xfrm rot="5400000">
            <a:off x="5874744" y="5219617"/>
            <a:ext cx="288000" cy="1080000"/>
          </a:xfrm>
          <a:prstGeom prst="homePlate">
            <a:avLst>
              <a:gd name="adj" fmla="val 100000"/>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16699462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4B4308-CC60-D1E0-0E46-3A93F7222DFF}"/>
              </a:ext>
            </a:extLst>
          </p:cNvPr>
          <p:cNvSpPr>
            <a:spLocks noGrp="1"/>
          </p:cNvSpPr>
          <p:nvPr>
            <p:ph type="title"/>
          </p:nvPr>
        </p:nvSpPr>
        <p:spPr/>
        <p:txBody>
          <a:bodyPr>
            <a:normAutofit/>
          </a:bodyPr>
          <a:lstStyle/>
          <a:p>
            <a:r>
              <a:rPr kumimoji="1" lang="ja-JP" altLang="en-US" dirty="0"/>
              <a:t>実際に、話してみましょう</a:t>
            </a:r>
          </a:p>
        </p:txBody>
      </p:sp>
      <p:sp>
        <p:nvSpPr>
          <p:cNvPr id="10" name="テキスト ボックス 9">
            <a:extLst>
              <a:ext uri="{FF2B5EF4-FFF2-40B4-BE49-F238E27FC236}">
                <a16:creationId xmlns:a16="http://schemas.microsoft.com/office/drawing/2014/main" id="{C6325F44-726E-4777-96DB-52F7B4C7E724}"/>
              </a:ext>
            </a:extLst>
          </p:cNvPr>
          <p:cNvSpPr txBox="1"/>
          <p:nvPr/>
        </p:nvSpPr>
        <p:spPr>
          <a:xfrm>
            <a:off x="2323674" y="2011950"/>
            <a:ext cx="3240000" cy="306467"/>
          </a:xfrm>
          <a:prstGeom prst="roundRect">
            <a:avLst/>
          </a:prstGeom>
          <a:solidFill>
            <a:schemeClr val="bg1"/>
          </a:solidFill>
          <a:effectLst>
            <a:glow rad="88900">
              <a:srgbClr val="FFCCCC">
                <a:alpha val="80000"/>
              </a:srgbClr>
            </a:glow>
          </a:effectLst>
        </p:spPr>
        <p:txBody>
          <a:bodyPr wrap="square" lIns="91440" tIns="45720" rIns="91440" bIns="45720" rtlCol="0" anchor="t">
            <a:spAutoFit/>
          </a:bodyPr>
          <a:lstStyle/>
          <a:p>
            <a:r>
              <a:rPr lang="en-US" altLang="ja-JP" sz="1200" dirty="0">
                <a:latin typeface="メイリオ" panose="020B0604030504040204" pitchFamily="50" charset="-128"/>
                <a:ea typeface="メイリオ" panose="020B0604030504040204" pitchFamily="50" charset="-128"/>
              </a:rPr>
              <a:t>H</a:t>
            </a:r>
            <a:r>
              <a:rPr lang="ja-JP" altLang="en-US" sz="1200" dirty="0">
                <a:latin typeface="メイリオ" panose="020B0604030504040204" pitchFamily="50" charset="-128"/>
                <a:ea typeface="メイリオ" panose="020B0604030504040204" pitchFamily="50" charset="-128"/>
              </a:rPr>
              <a:t>「元気？」</a:t>
            </a:r>
            <a:endParaRPr lang="en-US" altLang="ja-JP" sz="12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2D08D181-B9F3-49BB-B742-8E88955B05A7}"/>
              </a:ext>
            </a:extLst>
          </p:cNvPr>
          <p:cNvSpPr txBox="1"/>
          <p:nvPr/>
        </p:nvSpPr>
        <p:spPr>
          <a:xfrm>
            <a:off x="6091631" y="2005100"/>
            <a:ext cx="3240000" cy="306467"/>
          </a:xfrm>
          <a:prstGeom prst="roundRect">
            <a:avLst/>
          </a:prstGeom>
          <a:solidFill>
            <a:schemeClr val="bg1"/>
          </a:solidFill>
          <a:effectLst>
            <a:glow rad="76200">
              <a:schemeClr val="accent1">
                <a:lumMod val="60000"/>
                <a:lumOff val="40000"/>
                <a:alpha val="90000"/>
              </a:schemeClr>
            </a:glow>
          </a:effectLst>
        </p:spPr>
        <p:txBody>
          <a:bodyPr wrap="square" lIns="91440" tIns="45720" rIns="91440" bIns="45720" rtlCol="0" anchor="t">
            <a:spAutoFit/>
          </a:bodyPr>
          <a:lstStyle/>
          <a:p>
            <a:r>
              <a:rPr lang="en-US" altLang="ja-JP" sz="1200" dirty="0">
                <a:latin typeface="メイリオ" panose="020B0604030504040204" pitchFamily="50" charset="-128"/>
                <a:ea typeface="メイリオ" panose="020B0604030504040204" pitchFamily="50" charset="-128"/>
              </a:rPr>
              <a:t>A「</a:t>
            </a:r>
            <a:r>
              <a:rPr lang="ja-JP" altLang="en-US" sz="1200" dirty="0">
                <a:latin typeface="メイリオ" panose="020B0604030504040204" pitchFamily="50" charset="-128"/>
                <a:ea typeface="メイリオ" panose="020B0604030504040204" pitchFamily="50" charset="-128"/>
              </a:rPr>
              <a:t>は、はい、元気です」</a:t>
            </a:r>
            <a:endParaRPr lang="en-US" altLang="ja-JP" sz="1200" dirty="0">
              <a:latin typeface="メイリオ" panose="020B0604030504040204" pitchFamily="50" charset="-128"/>
              <a:ea typeface="メイリオ" panose="020B0604030504040204" pitchFamily="50" charset="-128"/>
            </a:endParaRPr>
          </a:p>
        </p:txBody>
      </p:sp>
      <p:sp>
        <p:nvSpPr>
          <p:cNvPr id="24" name="正方形/長方形 23">
            <a:extLst>
              <a:ext uri="{FF2B5EF4-FFF2-40B4-BE49-F238E27FC236}">
                <a16:creationId xmlns:a16="http://schemas.microsoft.com/office/drawing/2014/main" id="{D98BCF67-C197-4726-812F-5CC0F367E11A}"/>
              </a:ext>
            </a:extLst>
          </p:cNvPr>
          <p:cNvSpPr/>
          <p:nvPr/>
        </p:nvSpPr>
        <p:spPr>
          <a:xfrm>
            <a:off x="595108" y="2714947"/>
            <a:ext cx="10993046" cy="3685391"/>
          </a:xfrm>
          <a:prstGeom prst="rect">
            <a:avLst/>
          </a:prstGeom>
          <a:solidFill>
            <a:srgbClr val="FFFFCC"/>
          </a:solidFill>
          <a:ln w="6350">
            <a:solidFill>
              <a:schemeClr val="bg1">
                <a:lumMod val="50000"/>
              </a:schemeClr>
            </a:solidFill>
          </a:ln>
        </p:spPr>
        <p:style>
          <a:lnRef idx="2">
            <a:schemeClr val="dk1"/>
          </a:lnRef>
          <a:fillRef idx="1">
            <a:schemeClr val="lt1"/>
          </a:fillRef>
          <a:effectRef idx="0">
            <a:schemeClr val="dk1"/>
          </a:effectRef>
          <a:fontRef idx="minor">
            <a:schemeClr val="dk1"/>
          </a:fontRef>
        </p:style>
        <p:txBody>
          <a:bodyPr rtlCol="0" anchor="t"/>
          <a:lstStyle/>
          <a:p>
            <a:r>
              <a:rPr lang="ja-JP" altLang="en-US"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シチュエーション＞</a:t>
            </a:r>
            <a:endParaRPr kumimoji="1" lang="en-US" altLang="ja-JP" sz="1600" dirty="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すい子さんの家庭</a:t>
            </a:r>
            <a:endParaRPr kumimoji="1" lang="en-US" altLang="ja-JP" sz="1600" dirty="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すい子</a:t>
            </a:r>
            <a:r>
              <a:rPr kumimoji="1" lang="ja-JP" altLang="en-US" sz="1600">
                <a:latin typeface="BIZ UDPゴシック" panose="020B0400000000000000" pitchFamily="50" charset="-128"/>
                <a:ea typeface="BIZ UDPゴシック" panose="020B0400000000000000" pitchFamily="50" charset="-128"/>
              </a:rPr>
              <a:t>さん：</a:t>
            </a:r>
            <a:r>
              <a:rPr lang="ja-JP" altLang="en-US" sz="1600">
                <a:latin typeface="BIZ UDPゴシック" panose="020B0400000000000000" pitchFamily="50" charset="-128"/>
                <a:ea typeface="BIZ UDPゴシック" panose="020B0400000000000000" pitchFamily="50" charset="-128"/>
              </a:rPr>
              <a:t>中学１</a:t>
            </a:r>
            <a:r>
              <a:rPr kumimoji="1" lang="ja-JP" altLang="en-US" sz="1600">
                <a:latin typeface="BIZ UDPゴシック" panose="020B0400000000000000" pitchFamily="50" charset="-128"/>
                <a:ea typeface="BIZ UDPゴシック" panose="020B0400000000000000" pitchFamily="50" charset="-128"/>
              </a:rPr>
              <a:t>年生（不登校で家にいる。</a:t>
            </a:r>
            <a:endParaRPr kumimoji="1" lang="en-US" altLang="ja-JP" sz="1600" dirty="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同居家族：</a:t>
            </a:r>
            <a:r>
              <a:rPr kumimoji="1" lang="ja-JP" altLang="en-US" sz="1600">
                <a:latin typeface="BIZ UDPゴシック" panose="020B0400000000000000" pitchFamily="50" charset="-128"/>
                <a:ea typeface="BIZ UDPゴシック" panose="020B0400000000000000" pitchFamily="50" charset="-128"/>
              </a:rPr>
              <a:t>祖母（認知症、要介護２）。母（うつ病、通院、服薬中）、弟（小６。登校している。）</a:t>
            </a:r>
            <a:endParaRPr kumimoji="1" lang="en-US" altLang="ja-JP" sz="1600" dirty="0">
              <a:latin typeface="BIZ UDPゴシック" panose="020B0400000000000000" pitchFamily="50" charset="-128"/>
              <a:ea typeface="BIZ UDPゴシック" panose="020B0400000000000000" pitchFamily="50" charset="-128"/>
            </a:endParaRPr>
          </a:p>
          <a:p>
            <a:endParaRPr kumimoji="1" lang="en-US" altLang="ja-JP" sz="1600" dirty="0">
              <a:latin typeface="BIZ UDPゴシック" panose="020B0400000000000000" pitchFamily="50" charset="-128"/>
              <a:ea typeface="BIZ UDPゴシック" panose="020B0400000000000000" pitchFamily="50" charset="-128"/>
            </a:endParaRPr>
          </a:p>
          <a:p>
            <a:r>
              <a:rPr lang="ja-JP" altLang="en-US" sz="1600" dirty="0">
                <a:latin typeface="BIZ UDPゴシック" panose="020B0400000000000000" pitchFamily="50" charset="-128"/>
                <a:ea typeface="BIZ UDPゴシック" panose="020B0400000000000000" pitchFamily="50" charset="-128"/>
              </a:rPr>
              <a:t>家庭</a:t>
            </a:r>
            <a:r>
              <a:rPr lang="ja-JP" altLang="en-US" sz="1600">
                <a:latin typeface="BIZ UDPゴシック" panose="020B0400000000000000" pitchFamily="50" charset="-128"/>
                <a:ea typeface="BIZ UDPゴシック" panose="020B0400000000000000" pitchFamily="50" charset="-128"/>
              </a:rPr>
              <a:t>状況：祖母の徘徊があり、平日はすべて、デイサービスを利用。母はうつ病で意欲が出ず、自室でこもることが多い。時折いらいらして、祖母にうろうろするなと怒鳴る。弟は登校しており、放課後は友達の家に遊びに行く。</a:t>
            </a:r>
            <a:endParaRPr lang="en-US" altLang="ja-JP" sz="1600" dirty="0">
              <a:latin typeface="BIZ UDPゴシック" panose="020B0400000000000000" pitchFamily="50" charset="-128"/>
              <a:ea typeface="BIZ UDPゴシック" panose="020B0400000000000000" pitchFamily="50" charset="-128"/>
            </a:endParaRPr>
          </a:p>
          <a:p>
            <a:endParaRPr lang="en-US" altLang="ja-JP" sz="1600" dirty="0">
              <a:latin typeface="BIZ UDPゴシック" panose="020B0400000000000000" pitchFamily="50" charset="-128"/>
              <a:ea typeface="BIZ UDPゴシック" panose="020B0400000000000000" pitchFamily="50" charset="-128"/>
            </a:endParaRPr>
          </a:p>
          <a:p>
            <a:r>
              <a:rPr kumimoji="1" lang="ja-JP" altLang="en-US" sz="1600">
                <a:latin typeface="BIZ UDPゴシック" panose="020B0400000000000000" pitchFamily="50" charset="-128"/>
                <a:ea typeface="BIZ UDPゴシック" panose="020B0400000000000000" pitchFamily="50" charset="-128"/>
              </a:rPr>
              <a:t>　あなたはケアマネジャーでこの家に関わって３ヶ月。</a:t>
            </a:r>
            <a:r>
              <a:rPr lang="ja-JP" altLang="en-US" sz="1600">
                <a:latin typeface="BIZ UDPゴシック" panose="020B0400000000000000" pitchFamily="50" charset="-128"/>
                <a:ea typeface="BIZ UDPゴシック" panose="020B0400000000000000" pitchFamily="50" charset="-128"/>
              </a:rPr>
              <a:t>地域包括支援センターの職員からの情報。</a:t>
            </a:r>
            <a:r>
              <a:rPr kumimoji="1" lang="ja-JP" altLang="en-US" sz="1600">
                <a:latin typeface="BIZ UDPゴシック" panose="020B0400000000000000" pitchFamily="50" charset="-128"/>
                <a:ea typeface="BIZ UDPゴシック" panose="020B0400000000000000" pitchFamily="50" charset="-128"/>
              </a:rPr>
              <a:t>祖母は徘徊があり、何度か地域の人から連絡あり、警察の捜査の結果、発見されている。</a:t>
            </a:r>
            <a:r>
              <a:rPr lang="ja-JP" altLang="en-US" sz="1600">
                <a:latin typeface="BIZ UDPゴシック" panose="020B0400000000000000" pitchFamily="50" charset="-128"/>
                <a:ea typeface="BIZ UDPゴシック" panose="020B0400000000000000" pitchFamily="50" charset="-128"/>
              </a:rPr>
              <a:t>主介護者の母がうつ病で祖母のケアができていないので、ネグレクトとなっている。孫のかけるくんがずっと家にいて不登校。祖母の徘徊の見守りをしているが、ゲームをしていることが多く祖母の外出に気づかないことがある。祖母が通所系のサービスを利用し、日中の安全な居場所を確保したいとのことだった。祖母はデイサービスを利用するようになり、無断外出で地域からの連絡はなくなった。</a:t>
            </a:r>
            <a:endParaRPr lang="en-US" altLang="ja-JP" sz="1600" dirty="0">
              <a:latin typeface="BIZ UDPゴシック" panose="020B0400000000000000" pitchFamily="50" charset="-128"/>
              <a:ea typeface="BIZ UDPゴシック" panose="020B0400000000000000" pitchFamily="50" charset="-128"/>
            </a:endParaRPr>
          </a:p>
          <a:p>
            <a:r>
              <a:rPr kumimoji="1" lang="ja-JP" altLang="en-US" sz="1600">
                <a:latin typeface="BIZ UDPゴシック" panose="020B0400000000000000" pitchFamily="50" charset="-128"/>
                <a:ea typeface="BIZ UDPゴシック" panose="020B0400000000000000" pitchFamily="50" charset="-128"/>
              </a:rPr>
              <a:t>　モニタリングで祖母の様子をヒアリングしている時に、かけるくんがこちらを見て話をしたそうにしている。母は自室にいたまま。</a:t>
            </a:r>
            <a:endParaRPr kumimoji="1" lang="en-US" altLang="ja-JP" sz="1600" dirty="0">
              <a:latin typeface="BIZ UDPゴシック" panose="020B0400000000000000" pitchFamily="50" charset="-128"/>
              <a:ea typeface="BIZ UDPゴシック" panose="020B0400000000000000" pitchFamily="50" charset="-128"/>
            </a:endParaRPr>
          </a:p>
        </p:txBody>
      </p:sp>
      <p:sp>
        <p:nvSpPr>
          <p:cNvPr id="25" name="正方形/長方形 24">
            <a:extLst>
              <a:ext uri="{FF2B5EF4-FFF2-40B4-BE49-F238E27FC236}">
                <a16:creationId xmlns:a16="http://schemas.microsoft.com/office/drawing/2014/main" id="{51A8B6C7-71F5-4DEA-A132-25F578832217}"/>
              </a:ext>
            </a:extLst>
          </p:cNvPr>
          <p:cNvSpPr/>
          <p:nvPr/>
        </p:nvSpPr>
        <p:spPr>
          <a:xfrm>
            <a:off x="903685" y="1356534"/>
            <a:ext cx="10080000" cy="1064404"/>
          </a:xfrm>
          <a:prstGeom prst="rect">
            <a:avLst/>
          </a:prstGeom>
          <a:ln>
            <a:noFill/>
          </a:ln>
        </p:spPr>
        <p:style>
          <a:lnRef idx="2">
            <a:schemeClr val="dk1"/>
          </a:lnRef>
          <a:fillRef idx="1">
            <a:schemeClr val="lt1"/>
          </a:fillRef>
          <a:effectRef idx="0">
            <a:schemeClr val="dk1"/>
          </a:effectRef>
          <a:fontRef idx="minor">
            <a:schemeClr val="dk1"/>
          </a:fontRef>
        </p:style>
        <p:txBody>
          <a:bodyPr rtlCol="0" anchor="t"/>
          <a:lstStyle/>
          <a:p>
            <a:r>
              <a:rPr kumimoji="1" lang="ja-JP" altLang="en-US" sz="1600" dirty="0">
                <a:latin typeface="BIZ UDPゴシック" panose="020B0400000000000000" pitchFamily="50" charset="-128"/>
                <a:ea typeface="BIZ UDPゴシック" panose="020B0400000000000000" pitchFamily="50" charset="-128"/>
              </a:rPr>
              <a:t>では、実際にヤングケアラーかもしれない子ども・若者に接した際、どのように話しか</a:t>
            </a:r>
            <a:r>
              <a:rPr lang="ja-JP" altLang="en-US" sz="1600" dirty="0">
                <a:latin typeface="BIZ UDPゴシック" panose="020B0400000000000000" pitchFamily="50" charset="-128"/>
                <a:ea typeface="BIZ UDPゴシック" panose="020B0400000000000000" pitchFamily="50" charset="-128"/>
              </a:rPr>
              <a:t>け</a:t>
            </a:r>
            <a:r>
              <a:rPr kumimoji="1" lang="ja-JP" altLang="en-US" sz="1600" dirty="0">
                <a:latin typeface="BIZ UDPゴシック" panose="020B0400000000000000" pitchFamily="50" charset="-128"/>
                <a:ea typeface="BIZ UDPゴシック" panose="020B0400000000000000" pitchFamily="50" charset="-128"/>
              </a:rPr>
              <a:t>ればよいでしょう</a:t>
            </a:r>
            <a:r>
              <a:rPr lang="ja-JP" altLang="en-US" sz="1600" dirty="0">
                <a:latin typeface="BIZ UDPゴシック" panose="020B0400000000000000" pitchFamily="50" charset="-128"/>
                <a:ea typeface="BIZ UDPゴシック" panose="020B0400000000000000" pitchFamily="50" charset="-128"/>
              </a:rPr>
              <a:t>か。</a:t>
            </a:r>
            <a:endParaRPr lang="en-US" altLang="ja-JP" sz="1600" dirty="0">
              <a:latin typeface="BIZ UDPゴシック" panose="020B0400000000000000" pitchFamily="50" charset="-128"/>
              <a:ea typeface="BIZ UDPゴシック" panose="020B0400000000000000" pitchFamily="50" charset="-128"/>
            </a:endParaRPr>
          </a:p>
          <a:p>
            <a:r>
              <a:rPr kumimoji="1" lang="en-US" altLang="ja-JP" sz="1600" dirty="0">
                <a:latin typeface="BIZ UDPゴシック" panose="020B0400000000000000" pitchFamily="50" charset="-128"/>
                <a:ea typeface="BIZ UDPゴシック" panose="020B0400000000000000" pitchFamily="50" charset="-128"/>
              </a:rPr>
              <a:t>2</a:t>
            </a:r>
            <a:r>
              <a:rPr kumimoji="1" lang="ja-JP" altLang="en-US" sz="1600" dirty="0">
                <a:latin typeface="BIZ UDPゴシック" panose="020B0400000000000000" pitchFamily="50" charset="-128"/>
                <a:ea typeface="BIZ UDPゴシック" panose="020B0400000000000000" pitchFamily="50" charset="-128"/>
              </a:rPr>
              <a:t>人一組に</a:t>
            </a:r>
            <a:r>
              <a:rPr kumimoji="1" lang="ja-JP" altLang="en-US" sz="1600">
                <a:latin typeface="BIZ UDPゴシック" panose="020B0400000000000000" pitchFamily="50" charset="-128"/>
                <a:ea typeface="BIZ UDPゴシック" panose="020B0400000000000000" pitchFamily="50" charset="-128"/>
              </a:rPr>
              <a:t>なり、ケアマネ役</a:t>
            </a:r>
            <a:r>
              <a:rPr kumimoji="1" lang="ja-JP" altLang="en-US" sz="1600" dirty="0">
                <a:latin typeface="BIZ UDPゴシック" panose="020B0400000000000000" pitchFamily="50" charset="-128"/>
                <a:ea typeface="BIZ UDPゴシック" panose="020B0400000000000000" pitchFamily="50" charset="-128"/>
              </a:rPr>
              <a:t>（福美さん）と子ども</a:t>
            </a:r>
            <a:r>
              <a:rPr kumimoji="1" lang="ja-JP" altLang="en-US" sz="1600">
                <a:latin typeface="BIZ UDPゴシック" panose="020B0400000000000000" pitchFamily="50" charset="-128"/>
                <a:ea typeface="BIZ UDPゴシック" panose="020B0400000000000000" pitchFamily="50" charset="-128"/>
              </a:rPr>
              <a:t>役（かけるくん）</a:t>
            </a:r>
            <a:r>
              <a:rPr kumimoji="1" lang="ja-JP" altLang="en-US" sz="1600" dirty="0">
                <a:latin typeface="BIZ UDPゴシック" panose="020B0400000000000000" pitchFamily="50" charset="-128"/>
                <a:ea typeface="BIZ UDPゴシック" panose="020B0400000000000000" pitchFamily="50" charset="-128"/>
              </a:rPr>
              <a:t>に分かれて、次のシナリオを参考に会話をしてみましょう。</a:t>
            </a:r>
            <a:endParaRPr kumimoji="1" lang="en-US" altLang="ja-JP" sz="1600" dirty="0">
              <a:latin typeface="BIZ UDPゴシック" panose="020B0400000000000000" pitchFamily="50" charset="-128"/>
              <a:ea typeface="BIZ UDPゴシック" panose="020B0400000000000000" pitchFamily="50" charset="-128"/>
            </a:endParaRPr>
          </a:p>
          <a:p>
            <a:r>
              <a:rPr lang="ja-JP" altLang="en-US" sz="1600" dirty="0">
                <a:latin typeface="BIZ UDPゴシック" panose="020B0400000000000000" pitchFamily="50" charset="-128"/>
                <a:ea typeface="BIZ UDPゴシック" panose="020B0400000000000000" pitchFamily="50" charset="-128"/>
              </a:rPr>
              <a:t>会話後、どのような声がけが心地よく、どのような声がけだと話したくなくなったか、話し合ってください</a:t>
            </a:r>
            <a:endParaRPr kumimoji="1" lang="ja-JP" altLang="en-US" sz="16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89889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par>
                          <p:cTn id="8" fill="hold">
                            <p:stCondLst>
                              <p:cond delay="2000"/>
                            </p:stCondLst>
                            <p:childTnLst>
                              <p:par>
                                <p:cTn id="9" presetID="22" presetClass="entr" presetSubtype="8" fill="hold" grpId="0" nodeType="after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3E2612-49F3-5844-2AF4-32B969E6723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67A9ED8-44D3-BE16-5A96-CDD3320353F5}"/>
              </a:ext>
            </a:extLst>
          </p:cNvPr>
          <p:cNvSpPr>
            <a:spLocks noGrp="1"/>
          </p:cNvSpPr>
          <p:nvPr>
            <p:ph type="title"/>
          </p:nvPr>
        </p:nvSpPr>
        <p:spPr/>
        <p:txBody>
          <a:bodyPr>
            <a:normAutofit/>
          </a:bodyPr>
          <a:lstStyle/>
          <a:p>
            <a:r>
              <a:rPr kumimoji="1" lang="ja-JP" altLang="en-US" dirty="0"/>
              <a:t>福美</a:t>
            </a:r>
            <a:r>
              <a:rPr kumimoji="1" lang="ja-JP" altLang="en-US"/>
              <a:t>さんとかけるくんの</a:t>
            </a:r>
            <a:r>
              <a:rPr kumimoji="1" lang="ja-JP" altLang="en-US" dirty="0"/>
              <a:t>会話から</a:t>
            </a:r>
            <a:r>
              <a:rPr kumimoji="1" lang="ja-JP" altLang="en-US"/>
              <a:t>わかること　＜全体発表＞</a:t>
            </a:r>
            <a:endParaRPr kumimoji="1" lang="ja-JP" altLang="en-US" dirty="0"/>
          </a:p>
        </p:txBody>
      </p:sp>
      <p:graphicFrame>
        <p:nvGraphicFramePr>
          <p:cNvPr id="24" name="表 5">
            <a:extLst>
              <a:ext uri="{FF2B5EF4-FFF2-40B4-BE49-F238E27FC236}">
                <a16:creationId xmlns:a16="http://schemas.microsoft.com/office/drawing/2014/main" id="{C88E21F8-C400-2FFF-2AC6-D77A2902820B}"/>
              </a:ext>
            </a:extLst>
          </p:cNvPr>
          <p:cNvGraphicFramePr>
            <a:graphicFrameLocks noGrp="1"/>
          </p:cNvGraphicFramePr>
          <p:nvPr/>
        </p:nvGraphicFramePr>
        <p:xfrm>
          <a:off x="1056000" y="2136927"/>
          <a:ext cx="10080000" cy="2225040"/>
        </p:xfrm>
        <a:graphic>
          <a:graphicData uri="http://schemas.openxmlformats.org/drawingml/2006/table">
            <a:tbl>
              <a:tblPr firstRow="1" bandRow="1">
                <a:tableStyleId>{2D5ABB26-0587-4C30-8999-92F81FD0307C}</a:tableStyleId>
              </a:tblPr>
              <a:tblGrid>
                <a:gridCol w="1615878">
                  <a:extLst>
                    <a:ext uri="{9D8B030D-6E8A-4147-A177-3AD203B41FA5}">
                      <a16:colId xmlns:a16="http://schemas.microsoft.com/office/drawing/2014/main" val="825351627"/>
                    </a:ext>
                  </a:extLst>
                </a:gridCol>
                <a:gridCol w="1615878">
                  <a:extLst>
                    <a:ext uri="{9D8B030D-6E8A-4147-A177-3AD203B41FA5}">
                      <a16:colId xmlns:a16="http://schemas.microsoft.com/office/drawing/2014/main" val="3363215443"/>
                    </a:ext>
                  </a:extLst>
                </a:gridCol>
                <a:gridCol w="1615878">
                  <a:extLst>
                    <a:ext uri="{9D8B030D-6E8A-4147-A177-3AD203B41FA5}">
                      <a16:colId xmlns:a16="http://schemas.microsoft.com/office/drawing/2014/main" val="440605765"/>
                    </a:ext>
                  </a:extLst>
                </a:gridCol>
                <a:gridCol w="384732">
                  <a:extLst>
                    <a:ext uri="{9D8B030D-6E8A-4147-A177-3AD203B41FA5}">
                      <a16:colId xmlns:a16="http://schemas.microsoft.com/office/drawing/2014/main" val="2824697270"/>
                    </a:ext>
                  </a:extLst>
                </a:gridCol>
                <a:gridCol w="1615878">
                  <a:extLst>
                    <a:ext uri="{9D8B030D-6E8A-4147-A177-3AD203B41FA5}">
                      <a16:colId xmlns:a16="http://schemas.microsoft.com/office/drawing/2014/main" val="1394222517"/>
                    </a:ext>
                  </a:extLst>
                </a:gridCol>
                <a:gridCol w="1615878">
                  <a:extLst>
                    <a:ext uri="{9D8B030D-6E8A-4147-A177-3AD203B41FA5}">
                      <a16:colId xmlns:a16="http://schemas.microsoft.com/office/drawing/2014/main" val="3612853513"/>
                    </a:ext>
                  </a:extLst>
                </a:gridCol>
                <a:gridCol w="1615878">
                  <a:extLst>
                    <a:ext uri="{9D8B030D-6E8A-4147-A177-3AD203B41FA5}">
                      <a16:colId xmlns:a16="http://schemas.microsoft.com/office/drawing/2014/main" val="3638060657"/>
                    </a:ext>
                  </a:extLst>
                </a:gridCol>
              </a:tblGrid>
              <a:tr h="370840">
                <a:tc gridSpan="3">
                  <a:txBody>
                    <a:bodyPr/>
                    <a:lstStyle/>
                    <a:p>
                      <a:pPr algn="ctr"/>
                      <a:r>
                        <a:rPr kumimoji="1" lang="ja-JP" altLang="en-US" sz="1600" dirty="0">
                          <a:latin typeface="BIZ UDPゴシック" panose="020B0400000000000000" pitchFamily="50" charset="-128"/>
                          <a:ea typeface="BIZ UDPゴシック" panose="020B0400000000000000" pitchFamily="50" charset="-128"/>
                        </a:rPr>
                        <a:t>心地よい声がけ</a:t>
                      </a:r>
                    </a:p>
                  </a:txBody>
                  <a:tcPr>
                    <a:lnB w="6350" cap="flat" cmpd="sng" algn="ctr">
                      <a:solidFill>
                        <a:schemeClr val="tx1"/>
                      </a:solidFill>
                      <a:prstDash val="dash"/>
                      <a:round/>
                      <a:headEnd type="none" w="med" len="med"/>
                      <a:tailEnd type="none" w="med" len="med"/>
                    </a:lnB>
                  </a:tcPr>
                </a:tc>
                <a:tc hMerge="1">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B w="6350" cap="flat" cmpd="sng" algn="ctr">
                      <a:solidFill>
                        <a:schemeClr val="tx1"/>
                      </a:solidFill>
                      <a:prstDash val="dash"/>
                      <a:round/>
                      <a:headEnd type="none" w="med" len="med"/>
                      <a:tailEnd type="none" w="med" len="med"/>
                    </a:lnB>
                  </a:tcPr>
                </a:tc>
                <a:tc hMerge="1">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B w="6350" cap="flat" cmpd="sng" algn="ctr">
                      <a:solidFill>
                        <a:schemeClr val="tx1"/>
                      </a:solidFill>
                      <a:prstDash val="dash"/>
                      <a:round/>
                      <a:headEnd type="none" w="med" len="med"/>
                      <a:tailEnd type="none" w="med" len="med"/>
                    </a:lnB>
                  </a:tcPr>
                </a:tc>
                <a:tc>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B w="6350" cap="flat" cmpd="sng" algn="ctr">
                      <a:noFill/>
                      <a:prstDash val="dash"/>
                      <a:round/>
                      <a:headEnd type="none" w="med" len="med"/>
                      <a:tailEnd type="none" w="med" len="med"/>
                    </a:lnB>
                  </a:tcPr>
                </a:tc>
                <a:tc gridSpan="3">
                  <a:txBody>
                    <a:bodyPr/>
                    <a:lstStyle/>
                    <a:p>
                      <a:pPr algn="ctr"/>
                      <a:r>
                        <a:rPr kumimoji="1" lang="ja-JP" altLang="en-US" sz="1600" dirty="0">
                          <a:latin typeface="BIZ UDPゴシック" panose="020B0400000000000000" pitchFamily="50" charset="-128"/>
                          <a:ea typeface="BIZ UDPゴシック" panose="020B0400000000000000" pitchFamily="50" charset="-128"/>
                        </a:rPr>
                        <a:t>話したくない声がけ</a:t>
                      </a:r>
                    </a:p>
                  </a:txBody>
                  <a:tcPr>
                    <a:lnB w="6350" cap="flat" cmpd="sng" algn="ctr">
                      <a:solidFill>
                        <a:schemeClr val="tx1"/>
                      </a:solidFill>
                      <a:prstDash val="dash"/>
                      <a:round/>
                      <a:headEnd type="none" w="med" len="med"/>
                      <a:tailEnd type="none" w="med" len="med"/>
                    </a:lnB>
                  </a:tcPr>
                </a:tc>
                <a:tc hMerge="1">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B w="6350" cap="flat" cmpd="sng" algn="ctr">
                      <a:solidFill>
                        <a:schemeClr val="tx1"/>
                      </a:solidFill>
                      <a:prstDash val="dash"/>
                      <a:round/>
                      <a:headEnd type="none" w="med" len="med"/>
                      <a:tailEnd type="none" w="med" len="med"/>
                    </a:lnB>
                  </a:tcPr>
                </a:tc>
                <a:tc hMerge="1">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206190926"/>
                  </a:ext>
                </a:extLst>
              </a:tr>
              <a:tr h="370840">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lnB w="6350" cap="flat" cmpd="sng" algn="ctr">
                      <a:noFill/>
                      <a:prstDash val="dash"/>
                      <a:round/>
                      <a:headEnd type="none" w="med" len="med"/>
                      <a:tailEnd type="none" w="med" len="med"/>
                    </a:lnB>
                  </a:tcPr>
                </a:tc>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2865192942"/>
                  </a:ext>
                </a:extLst>
              </a:tr>
              <a:tr h="370840">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lnB w="6350" cap="flat" cmpd="sng" algn="ctr">
                      <a:noFill/>
                      <a:prstDash val="dash"/>
                      <a:round/>
                      <a:headEnd type="none" w="med" len="med"/>
                      <a:tailEnd type="none" w="med" len="med"/>
                    </a:lnB>
                  </a:tcPr>
                </a:tc>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3009248100"/>
                  </a:ext>
                </a:extLst>
              </a:tr>
              <a:tr h="370840">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lnB w="6350" cap="flat" cmpd="sng" algn="ctr">
                      <a:noFill/>
                      <a:prstDash val="dash"/>
                      <a:round/>
                      <a:headEnd type="none" w="med" len="med"/>
                      <a:tailEnd type="none" w="med" len="med"/>
                    </a:lnB>
                  </a:tcPr>
                </a:tc>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309873267"/>
                  </a:ext>
                </a:extLst>
              </a:tr>
              <a:tr h="370840">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lnB w="6350" cap="flat" cmpd="sng" algn="ctr">
                      <a:noFill/>
                      <a:prstDash val="dash"/>
                      <a:round/>
                      <a:headEnd type="none" w="med" len="med"/>
                      <a:tailEnd type="none" w="med" len="med"/>
                    </a:lnB>
                  </a:tcPr>
                </a:tc>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934791048"/>
                  </a:ext>
                </a:extLst>
              </a:tr>
              <a:tr h="370840">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extLst>
                  <a:ext uri="{0D108BD9-81ED-4DB2-BD59-A6C34878D82A}">
                    <a16:rowId xmlns:a16="http://schemas.microsoft.com/office/drawing/2014/main" val="3007124438"/>
                  </a:ext>
                </a:extLst>
              </a:tr>
            </a:tbl>
          </a:graphicData>
        </a:graphic>
      </p:graphicFrame>
      <p:sp>
        <p:nvSpPr>
          <p:cNvPr id="25" name="正方形/長方形 24">
            <a:extLst>
              <a:ext uri="{FF2B5EF4-FFF2-40B4-BE49-F238E27FC236}">
                <a16:creationId xmlns:a16="http://schemas.microsoft.com/office/drawing/2014/main" id="{ADDD86A6-AFB0-6A9F-090C-37DC5DF61FFB}"/>
              </a:ext>
            </a:extLst>
          </p:cNvPr>
          <p:cNvSpPr/>
          <p:nvPr/>
        </p:nvSpPr>
        <p:spPr>
          <a:xfrm>
            <a:off x="1292975" y="1376259"/>
            <a:ext cx="10080000" cy="1064404"/>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r>
              <a:rPr lang="ja-JP" altLang="en-US" sz="1600" dirty="0">
                <a:latin typeface="BIZ UDPゴシック" panose="020B0400000000000000" pitchFamily="50" charset="-128"/>
                <a:ea typeface="BIZ UDPゴシック" panose="020B0400000000000000" pitchFamily="50" charset="-128"/>
              </a:rPr>
              <a:t>どのような声がけが心地よく、どのような声がけだと話したくなくなったか、話し合ってみましょう。</a:t>
            </a:r>
            <a:endParaRPr lang="en-US" altLang="ja-JP" sz="1600" dirty="0">
              <a:latin typeface="BIZ UDPゴシック" panose="020B0400000000000000" pitchFamily="50" charset="-128"/>
              <a:ea typeface="BIZ UDPゴシック" panose="020B0400000000000000" pitchFamily="50" charset="-128"/>
            </a:endParaRPr>
          </a:p>
          <a:p>
            <a:r>
              <a:rPr kumimoji="1" lang="ja-JP" altLang="en-US" sz="1600" dirty="0">
                <a:latin typeface="BIZ UDPゴシック" panose="020B0400000000000000" pitchFamily="50" charset="-128"/>
                <a:ea typeface="BIZ UDPゴシック" panose="020B0400000000000000" pitchFamily="50" charset="-128"/>
              </a:rPr>
              <a:t>また、会話の中から読み取れる、すい子さんのケア負担の状況や気持ちについても話しあってみてください。</a:t>
            </a:r>
          </a:p>
        </p:txBody>
      </p:sp>
      <p:graphicFrame>
        <p:nvGraphicFramePr>
          <p:cNvPr id="27" name="表 5">
            <a:extLst>
              <a:ext uri="{FF2B5EF4-FFF2-40B4-BE49-F238E27FC236}">
                <a16:creationId xmlns:a16="http://schemas.microsoft.com/office/drawing/2014/main" id="{9ED43545-6A7F-F382-6476-B8C9DB40AC5E}"/>
              </a:ext>
            </a:extLst>
          </p:cNvPr>
          <p:cNvGraphicFramePr>
            <a:graphicFrameLocks noGrp="1"/>
          </p:cNvGraphicFramePr>
          <p:nvPr>
            <p:extLst>
              <p:ext uri="{D42A27DB-BD31-4B8C-83A1-F6EECF244321}">
                <p14:modId xmlns:p14="http://schemas.microsoft.com/office/powerpoint/2010/main" val="2541625527"/>
              </p:ext>
            </p:extLst>
          </p:nvPr>
        </p:nvGraphicFramePr>
        <p:xfrm>
          <a:off x="1056000" y="4260017"/>
          <a:ext cx="10080000" cy="2225040"/>
        </p:xfrm>
        <a:graphic>
          <a:graphicData uri="http://schemas.openxmlformats.org/drawingml/2006/table">
            <a:tbl>
              <a:tblPr firstRow="1" bandRow="1">
                <a:tableStyleId>{2D5ABB26-0587-4C30-8999-92F81FD0307C}</a:tableStyleId>
              </a:tblPr>
              <a:tblGrid>
                <a:gridCol w="1615878">
                  <a:extLst>
                    <a:ext uri="{9D8B030D-6E8A-4147-A177-3AD203B41FA5}">
                      <a16:colId xmlns:a16="http://schemas.microsoft.com/office/drawing/2014/main" val="825351627"/>
                    </a:ext>
                  </a:extLst>
                </a:gridCol>
                <a:gridCol w="1615878">
                  <a:extLst>
                    <a:ext uri="{9D8B030D-6E8A-4147-A177-3AD203B41FA5}">
                      <a16:colId xmlns:a16="http://schemas.microsoft.com/office/drawing/2014/main" val="3363215443"/>
                    </a:ext>
                  </a:extLst>
                </a:gridCol>
                <a:gridCol w="1615878">
                  <a:extLst>
                    <a:ext uri="{9D8B030D-6E8A-4147-A177-3AD203B41FA5}">
                      <a16:colId xmlns:a16="http://schemas.microsoft.com/office/drawing/2014/main" val="440605765"/>
                    </a:ext>
                  </a:extLst>
                </a:gridCol>
                <a:gridCol w="384732">
                  <a:extLst>
                    <a:ext uri="{9D8B030D-6E8A-4147-A177-3AD203B41FA5}">
                      <a16:colId xmlns:a16="http://schemas.microsoft.com/office/drawing/2014/main" val="2824697270"/>
                    </a:ext>
                  </a:extLst>
                </a:gridCol>
                <a:gridCol w="1615878">
                  <a:extLst>
                    <a:ext uri="{9D8B030D-6E8A-4147-A177-3AD203B41FA5}">
                      <a16:colId xmlns:a16="http://schemas.microsoft.com/office/drawing/2014/main" val="1394222517"/>
                    </a:ext>
                  </a:extLst>
                </a:gridCol>
                <a:gridCol w="1615878">
                  <a:extLst>
                    <a:ext uri="{9D8B030D-6E8A-4147-A177-3AD203B41FA5}">
                      <a16:colId xmlns:a16="http://schemas.microsoft.com/office/drawing/2014/main" val="3612853513"/>
                    </a:ext>
                  </a:extLst>
                </a:gridCol>
                <a:gridCol w="1615878">
                  <a:extLst>
                    <a:ext uri="{9D8B030D-6E8A-4147-A177-3AD203B41FA5}">
                      <a16:colId xmlns:a16="http://schemas.microsoft.com/office/drawing/2014/main" val="3638060657"/>
                    </a:ext>
                  </a:extLst>
                </a:gridCol>
              </a:tblGrid>
              <a:tr h="370840">
                <a:tc gridSpan="3">
                  <a:txBody>
                    <a:bodyPr/>
                    <a:lstStyle/>
                    <a:p>
                      <a:pPr algn="ctr"/>
                      <a:r>
                        <a:rPr kumimoji="1" lang="ja-JP" altLang="en-US" sz="1600">
                          <a:latin typeface="BIZ UDPゴシック" panose="020B0400000000000000" pitchFamily="50" charset="-128"/>
                          <a:ea typeface="BIZ UDPゴシック" panose="020B0400000000000000" pitchFamily="50" charset="-128"/>
                        </a:rPr>
                        <a:t>かけるくんの</a:t>
                      </a:r>
                      <a:r>
                        <a:rPr kumimoji="1" lang="ja-JP" altLang="en-US" sz="1600" dirty="0">
                          <a:latin typeface="BIZ UDPゴシック" panose="020B0400000000000000" pitchFamily="50" charset="-128"/>
                          <a:ea typeface="BIZ UDPゴシック" panose="020B0400000000000000" pitchFamily="50" charset="-128"/>
                        </a:rPr>
                        <a:t>ケア負担の状況</a:t>
                      </a:r>
                    </a:p>
                  </a:txBody>
                  <a:tcPr>
                    <a:lnB w="6350" cap="flat" cmpd="sng" algn="ctr">
                      <a:solidFill>
                        <a:schemeClr val="tx1"/>
                      </a:solidFill>
                      <a:prstDash val="dash"/>
                      <a:round/>
                      <a:headEnd type="none" w="med" len="med"/>
                      <a:tailEnd type="none" w="med" len="med"/>
                    </a:lnB>
                  </a:tcPr>
                </a:tc>
                <a:tc hMerge="1">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B w="6350" cap="flat" cmpd="sng" algn="ctr">
                      <a:solidFill>
                        <a:schemeClr val="tx1"/>
                      </a:solidFill>
                      <a:prstDash val="dash"/>
                      <a:round/>
                      <a:headEnd type="none" w="med" len="med"/>
                      <a:tailEnd type="none" w="med" len="med"/>
                    </a:lnB>
                  </a:tcPr>
                </a:tc>
                <a:tc hMerge="1">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B w="6350" cap="flat" cmpd="sng" algn="ctr">
                      <a:solidFill>
                        <a:schemeClr val="tx1"/>
                      </a:solidFill>
                      <a:prstDash val="dash"/>
                      <a:round/>
                      <a:headEnd type="none" w="med" len="med"/>
                      <a:tailEnd type="none" w="med" len="med"/>
                    </a:lnB>
                  </a:tcPr>
                </a:tc>
                <a:tc>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B w="6350" cap="flat" cmpd="sng" algn="ctr">
                      <a:noFill/>
                      <a:prstDash val="dash"/>
                      <a:round/>
                      <a:headEnd type="none" w="med" len="med"/>
                      <a:tailEnd type="none" w="med" len="med"/>
                    </a:lnB>
                  </a:tcPr>
                </a:tc>
                <a:tc gridSpan="3">
                  <a:txBody>
                    <a:bodyPr/>
                    <a:lstStyle/>
                    <a:p>
                      <a:pPr algn="ctr"/>
                      <a:r>
                        <a:rPr kumimoji="1" lang="ja-JP" altLang="en-US" sz="1600">
                          <a:latin typeface="BIZ UDPゴシック" panose="020B0400000000000000" pitchFamily="50" charset="-128"/>
                          <a:ea typeface="BIZ UDPゴシック" panose="020B0400000000000000" pitchFamily="50" charset="-128"/>
                        </a:rPr>
                        <a:t>かけるくんの</a:t>
                      </a:r>
                      <a:r>
                        <a:rPr kumimoji="1" lang="ja-JP" altLang="en-US" sz="1600" dirty="0">
                          <a:latin typeface="BIZ UDPゴシック" panose="020B0400000000000000" pitchFamily="50" charset="-128"/>
                          <a:ea typeface="BIZ UDPゴシック" panose="020B0400000000000000" pitchFamily="50" charset="-128"/>
                        </a:rPr>
                        <a:t>気持ち</a:t>
                      </a:r>
                    </a:p>
                  </a:txBody>
                  <a:tcPr>
                    <a:lnB w="6350" cap="flat" cmpd="sng" algn="ctr">
                      <a:solidFill>
                        <a:schemeClr val="tx1"/>
                      </a:solidFill>
                      <a:prstDash val="dash"/>
                      <a:round/>
                      <a:headEnd type="none" w="med" len="med"/>
                      <a:tailEnd type="none" w="med" len="med"/>
                    </a:lnB>
                  </a:tcPr>
                </a:tc>
                <a:tc hMerge="1">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B w="6350" cap="flat" cmpd="sng" algn="ctr">
                      <a:solidFill>
                        <a:schemeClr val="tx1"/>
                      </a:solidFill>
                      <a:prstDash val="dash"/>
                      <a:round/>
                      <a:headEnd type="none" w="med" len="med"/>
                      <a:tailEnd type="none" w="med" len="med"/>
                    </a:lnB>
                  </a:tcPr>
                </a:tc>
                <a:tc hMerge="1">
                  <a:txBody>
                    <a:bodyPr/>
                    <a:lstStyle/>
                    <a:p>
                      <a:pPr algn="ctr"/>
                      <a:endParaRPr kumimoji="1" lang="ja-JP" altLang="en-US" sz="1600" dirty="0">
                        <a:latin typeface="BIZ UDPゴシック" panose="020B0400000000000000" pitchFamily="50" charset="-128"/>
                        <a:ea typeface="BIZ UDPゴシック" panose="020B0400000000000000" pitchFamily="50" charset="-128"/>
                      </a:endParaRPr>
                    </a:p>
                  </a:txBody>
                  <a:tcPr>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206190926"/>
                  </a:ext>
                </a:extLst>
              </a:tr>
              <a:tr h="370840">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lnB w="6350" cap="flat" cmpd="sng" algn="ctr">
                      <a:noFill/>
                      <a:prstDash val="dash"/>
                      <a:round/>
                      <a:headEnd type="none" w="med" len="med"/>
                      <a:tailEnd type="none" w="med" len="med"/>
                    </a:lnB>
                  </a:tcPr>
                </a:tc>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2865192942"/>
                  </a:ext>
                </a:extLst>
              </a:tr>
              <a:tr h="370840">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lnB w="6350" cap="flat" cmpd="sng" algn="ctr">
                      <a:noFill/>
                      <a:prstDash val="dash"/>
                      <a:round/>
                      <a:headEnd type="none" w="med" len="med"/>
                      <a:tailEnd type="none" w="med" len="med"/>
                    </a:lnB>
                  </a:tcPr>
                </a:tc>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3009248100"/>
                  </a:ext>
                </a:extLst>
              </a:tr>
              <a:tr h="370840">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lnB w="6350" cap="flat" cmpd="sng" algn="ctr">
                      <a:noFill/>
                      <a:prstDash val="dash"/>
                      <a:round/>
                      <a:headEnd type="none" w="med" len="med"/>
                      <a:tailEnd type="none" w="med" len="med"/>
                    </a:lnB>
                  </a:tcPr>
                </a:tc>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309873267"/>
                  </a:ext>
                </a:extLst>
              </a:tr>
              <a:tr h="370840">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lnB w="6350" cap="flat" cmpd="sng" algn="ctr">
                      <a:noFill/>
                      <a:prstDash val="dash"/>
                      <a:round/>
                      <a:headEnd type="none" w="med" len="med"/>
                      <a:tailEnd type="none" w="med" len="med"/>
                    </a:lnB>
                  </a:tcPr>
                </a:tc>
                <a:tc gridSpan="3">
                  <a:txBody>
                    <a:bodyPr/>
                    <a:lstStyle/>
                    <a:p>
                      <a:endParaRPr kumimoji="1" lang="ja-JP" altLang="en-US" sz="12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tc hMerge="1">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lnB w="6350" cap="flat" cmpd="sng" algn="ctr">
                      <a:solidFill>
                        <a:schemeClr val="tx1"/>
                      </a:solidFill>
                      <a:prstDash val="dash"/>
                      <a:round/>
                      <a:headEnd type="none" w="med" len="med"/>
                      <a:tailEnd type="none" w="med" len="med"/>
                    </a:lnB>
                  </a:tcPr>
                </a:tc>
                <a:extLst>
                  <a:ext uri="{0D108BD9-81ED-4DB2-BD59-A6C34878D82A}">
                    <a16:rowId xmlns:a16="http://schemas.microsoft.com/office/drawing/2014/main" val="934791048"/>
                  </a:ext>
                </a:extLst>
              </a:tr>
              <a:tr h="370840">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no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lnT w="6350" cap="flat" cmpd="sng" algn="ctr">
                      <a:solidFill>
                        <a:schemeClr val="tx1"/>
                      </a:solidFill>
                      <a:prstDash val="dash"/>
                      <a:round/>
                      <a:headEnd type="none" w="med" len="med"/>
                      <a:tailEnd type="none" w="med" len="med"/>
                    </a:lnT>
                  </a:tcPr>
                </a:tc>
                <a:extLst>
                  <a:ext uri="{0D108BD9-81ED-4DB2-BD59-A6C34878D82A}">
                    <a16:rowId xmlns:a16="http://schemas.microsoft.com/office/drawing/2014/main" val="3007124438"/>
                  </a:ext>
                </a:extLst>
              </a:tr>
            </a:tbl>
          </a:graphicData>
        </a:graphic>
      </p:graphicFrame>
    </p:spTree>
    <p:extLst>
      <p:ext uri="{BB962C8B-B14F-4D97-AF65-F5344CB8AC3E}">
        <p14:creationId xmlns:p14="http://schemas.microsoft.com/office/powerpoint/2010/main" val="2024524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19659049-B8D7-8A12-A170-D55735C9F534}"/>
              </a:ext>
            </a:extLst>
          </p:cNvPr>
          <p:cNvSpPr txBox="1"/>
          <p:nvPr/>
        </p:nvSpPr>
        <p:spPr>
          <a:xfrm>
            <a:off x="614892" y="1394025"/>
            <a:ext cx="11177626" cy="1775895"/>
          </a:xfrm>
          <a:prstGeom prst="rect">
            <a:avLst/>
          </a:prstGeom>
        </p:spPr>
        <p:txBody>
          <a:bodyPr vert="horz" lIns="91440" tIns="45720" rIns="91440" bIns="45720" rtlCol="0" anchor="t">
            <a:noAutofit/>
          </a:bodyPr>
          <a:lstStyle/>
          <a:p>
            <a:pPr marL="285750" indent="-285750">
              <a:buFont typeface="システムフォント（レギュラー）"/>
              <a:buChar char="🍏"/>
            </a:pP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家族というものは、相互交流パターンを通じて、作用する１つのシステム。</a:t>
            </a:r>
            <a:endParaRPr lang="en-US" altLang="ja-JP" sz="1600" dirty="0">
              <a:solidFill>
                <a:srgbClr val="000000"/>
              </a:solidFill>
              <a:effectLst/>
              <a:latin typeface="Tsukushi A Round Gothic Regular" panose="02020400000000000000" pitchFamily="18" charset="-128"/>
              <a:ea typeface="Tsukushi A Round Gothic Regular" panose="02020400000000000000" pitchFamily="18" charset="-128"/>
            </a:endParaRPr>
          </a:p>
          <a:p>
            <a:pPr marL="285750" indent="-285750">
              <a:buFont typeface="システムフォント（レギュラー）"/>
              <a:buChar char="🍏"/>
            </a:pPr>
            <a:endParaRPr lang="en-US" altLang="ja-JP" sz="1600" dirty="0">
              <a:solidFill>
                <a:srgbClr val="000000"/>
              </a:solidFill>
              <a:latin typeface="Tsukushi A Round Gothic Regular" panose="02020400000000000000" pitchFamily="18" charset="-128"/>
              <a:ea typeface="Tsukushi A Round Gothic Regular" panose="02020400000000000000" pitchFamily="18" charset="-128"/>
            </a:endParaRPr>
          </a:p>
          <a:p>
            <a:pPr marL="285750" indent="-285750">
              <a:buFont typeface="システムフォント（レギュラー）"/>
              <a:buChar char="🍏"/>
            </a:pPr>
            <a:r>
              <a:rPr lang="ja-JP" altLang="en-US" sz="1600">
                <a:solidFill>
                  <a:srgbClr val="000000"/>
                </a:solidFill>
                <a:latin typeface="Tsukushi A Round Gothic Regular" panose="02020400000000000000" pitchFamily="18" charset="-128"/>
                <a:ea typeface="Tsukushi A Round Gothic Regular" panose="02020400000000000000" pitchFamily="18" charset="-128"/>
              </a:rPr>
              <a:t>システムは自動的に維持される。ある限度以上の変化には抵抗を起こし、できる限り長期にわたって好ましいパターンを維持しようとする。システムの不均衡が生じると、家族員は他の家族員が各自の義務を果たしていないと感じる。</a:t>
            </a:r>
            <a:endParaRPr lang="en-US" altLang="ja-JP" sz="1600" dirty="0">
              <a:solidFill>
                <a:srgbClr val="000000"/>
              </a:solidFill>
              <a:latin typeface="Tsukushi A Round Gothic Regular" panose="02020400000000000000" pitchFamily="18" charset="-128"/>
              <a:ea typeface="Tsukushi A Round Gothic Regular" panose="02020400000000000000" pitchFamily="18" charset="-128"/>
            </a:endParaRPr>
          </a:p>
          <a:p>
            <a:pPr marL="285750" indent="-285750">
              <a:buFont typeface="システムフォント（レギュラー）"/>
              <a:buChar char="🍏"/>
            </a:pPr>
            <a:endParaRPr lang="en-US" altLang="ja-JP" sz="1600" dirty="0">
              <a:solidFill>
                <a:srgbClr val="000000"/>
              </a:solidFill>
              <a:latin typeface="Tsukushi A Round Gothic Regular" panose="02020400000000000000" pitchFamily="18" charset="-128"/>
              <a:ea typeface="Tsukushi A Round Gothic Regular" panose="02020400000000000000" pitchFamily="18" charset="-128"/>
            </a:endParaRPr>
          </a:p>
          <a:p>
            <a:pPr marL="285750" indent="-285750">
              <a:buFont typeface="システムフォント（レギュラー）"/>
              <a:buChar char="🍏"/>
            </a:pPr>
            <a:r>
              <a:rPr lang="ja-JP" altLang="en-US" sz="1600">
                <a:solidFill>
                  <a:srgbClr val="000000"/>
                </a:solidFill>
                <a:latin typeface="Tsukushi A Round Gothic Regular" panose="02020400000000000000" pitchFamily="18" charset="-128"/>
                <a:ea typeface="Tsukushi A Round Gothic Regular" panose="02020400000000000000" pitchFamily="18" charset="-128"/>
              </a:rPr>
              <a:t>家族構造は、状況が変わったら適応できるようでなくてはならない。</a:t>
            </a:r>
            <a:endParaRPr lang="en-US" altLang="ja-JP" sz="1600" dirty="0">
              <a:solidFill>
                <a:srgbClr val="000000"/>
              </a:solidFill>
              <a:latin typeface="Tsukushi A Round Gothic Regular" panose="02020400000000000000" pitchFamily="18" charset="-128"/>
              <a:ea typeface="Tsukushi A Round Gothic Regular" panose="02020400000000000000" pitchFamily="18" charset="-128"/>
            </a:endParaRPr>
          </a:p>
          <a:p>
            <a:pPr marL="285750" indent="-285750">
              <a:buFont typeface="システムフォント（レギュラー）"/>
              <a:buChar char="🍏"/>
            </a:pPr>
            <a:endParaRPr lang="en-US" altLang="ja-JP" sz="1600" dirty="0">
              <a:latin typeface="メイリオ" panose="020B0604030504040204" pitchFamily="50" charset="-128"/>
              <a:ea typeface="メイリオ" panose="020B0604030504040204" pitchFamily="50" charset="-128"/>
            </a:endParaRPr>
          </a:p>
          <a:p>
            <a:pPr marL="285750" indent="-285750">
              <a:buFont typeface="システムフォント（レギュラー）"/>
              <a:buChar char="🍏"/>
            </a:pPr>
            <a:endParaRPr lang="en-US" altLang="ja-JP" sz="1600" dirty="0">
              <a:latin typeface="メイリオ" panose="020B0604030504040204" pitchFamily="50" charset="-128"/>
              <a:ea typeface="メイリオ" panose="020B0604030504040204" pitchFamily="50" charset="-128"/>
            </a:endParaRPr>
          </a:p>
        </p:txBody>
      </p:sp>
      <p:sp>
        <p:nvSpPr>
          <p:cNvPr id="11" name="タイトル 10">
            <a:extLst>
              <a:ext uri="{FF2B5EF4-FFF2-40B4-BE49-F238E27FC236}">
                <a16:creationId xmlns:a16="http://schemas.microsoft.com/office/drawing/2014/main" id="{14230D4D-8A79-462A-8D17-40F2D649DBF3}"/>
              </a:ext>
            </a:extLst>
          </p:cNvPr>
          <p:cNvSpPr>
            <a:spLocks noGrp="1"/>
          </p:cNvSpPr>
          <p:nvPr>
            <p:ph type="title"/>
          </p:nvPr>
        </p:nvSpPr>
        <p:spPr/>
        <p:txBody>
          <a:bodyPr/>
          <a:lstStyle/>
          <a:p>
            <a:r>
              <a:rPr lang="ja-JP" altLang="en-US"/>
              <a:t>家族の構造</a:t>
            </a:r>
            <a:endParaRPr lang="ja-JP" altLang="en-US" dirty="0"/>
          </a:p>
        </p:txBody>
      </p:sp>
      <p:sp>
        <p:nvSpPr>
          <p:cNvPr id="2" name="テキスト ボックス 1">
            <a:extLst>
              <a:ext uri="{FF2B5EF4-FFF2-40B4-BE49-F238E27FC236}">
                <a16:creationId xmlns:a16="http://schemas.microsoft.com/office/drawing/2014/main" id="{71953A2A-C595-3CF5-2AAB-DE36227F6FC7}"/>
              </a:ext>
            </a:extLst>
          </p:cNvPr>
          <p:cNvSpPr txBox="1"/>
          <p:nvPr/>
        </p:nvSpPr>
        <p:spPr>
          <a:xfrm>
            <a:off x="614892" y="3688081"/>
            <a:ext cx="5993172" cy="1237662"/>
          </a:xfrm>
          <a:prstGeom prst="rect">
            <a:avLst/>
          </a:prstGeom>
        </p:spPr>
        <p:txBody>
          <a:bodyPr vert="horz" lIns="91440" tIns="45720" rIns="91440" bIns="45720" rtlCol="0" anchor="t">
            <a:noAutofit/>
          </a:bodyPr>
          <a:lstStyle/>
          <a:p>
            <a:pPr marL="285750" indent="-285750">
              <a:buFont typeface="システムフォント（レギュラー）"/>
              <a:buChar char="🍎"/>
            </a:pP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あなたがヤングケアラー（かけるくん）へ話しかけることは、</a:t>
            </a:r>
            <a:br>
              <a:rPr lang="en-US" altLang="ja-JP" sz="1600" dirty="0">
                <a:solidFill>
                  <a:srgbClr val="000000"/>
                </a:solidFill>
                <a:latin typeface="Tsukushi A Round Gothic Regular" panose="02020400000000000000" pitchFamily="18" charset="-128"/>
                <a:ea typeface="Tsukushi A Round Gothic Regular" panose="02020400000000000000" pitchFamily="18" charset="-128"/>
              </a:rPr>
            </a:b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家族の構造にどんな影響があるのか、話し合ってみましょう</a:t>
            </a:r>
            <a:endParaRPr lang="en-US" altLang="ja-JP" sz="1600" dirty="0">
              <a:latin typeface="メイリオ" panose="020B0604030504040204" pitchFamily="50" charset="-128"/>
              <a:ea typeface="メイリオ" panose="020B0604030504040204" pitchFamily="50" charset="-128"/>
            </a:endParaRPr>
          </a:p>
        </p:txBody>
      </p:sp>
      <p:pic>
        <p:nvPicPr>
          <p:cNvPr id="4" name="図 3" descr="テキスト, 手紙&#10;&#10;自動的に生成された説明">
            <a:extLst>
              <a:ext uri="{FF2B5EF4-FFF2-40B4-BE49-F238E27FC236}">
                <a16:creationId xmlns:a16="http://schemas.microsoft.com/office/drawing/2014/main" id="{964402E6-2756-D472-8DA4-174D12A63640}"/>
              </a:ext>
            </a:extLst>
          </p:cNvPr>
          <p:cNvPicPr>
            <a:picLocks noChangeAspect="1"/>
          </p:cNvPicPr>
          <p:nvPr/>
        </p:nvPicPr>
        <p:blipFill>
          <a:blip r:embed="rId3"/>
          <a:stretch>
            <a:fillRect/>
          </a:stretch>
        </p:blipFill>
        <p:spPr>
          <a:xfrm>
            <a:off x="7725112" y="3507847"/>
            <a:ext cx="2089448" cy="2953196"/>
          </a:xfrm>
          <a:prstGeom prst="rect">
            <a:avLst/>
          </a:prstGeom>
          <a:ln>
            <a:solidFill>
              <a:schemeClr val="tx1"/>
            </a:solidFill>
          </a:ln>
        </p:spPr>
      </p:pic>
      <p:pic>
        <p:nvPicPr>
          <p:cNvPr id="6" name="図 5" descr="グラフィカル ユーザー インターフェイス&#10;&#10;自動的に生成された説明">
            <a:extLst>
              <a:ext uri="{FF2B5EF4-FFF2-40B4-BE49-F238E27FC236}">
                <a16:creationId xmlns:a16="http://schemas.microsoft.com/office/drawing/2014/main" id="{0ED5F1E0-82DD-69A5-F05E-D874448233A0}"/>
              </a:ext>
            </a:extLst>
          </p:cNvPr>
          <p:cNvPicPr>
            <a:picLocks noChangeAspect="1"/>
          </p:cNvPicPr>
          <p:nvPr/>
        </p:nvPicPr>
        <p:blipFill>
          <a:blip r:embed="rId4"/>
          <a:stretch>
            <a:fillRect/>
          </a:stretch>
        </p:blipFill>
        <p:spPr>
          <a:xfrm>
            <a:off x="9865450" y="3507847"/>
            <a:ext cx="2038557" cy="2953196"/>
          </a:xfrm>
          <a:prstGeom prst="rect">
            <a:avLst/>
          </a:prstGeom>
          <a:ln>
            <a:solidFill>
              <a:schemeClr val="tx1"/>
            </a:solidFill>
          </a:ln>
        </p:spPr>
      </p:pic>
    </p:spTree>
    <p:extLst>
      <p:ext uri="{BB962C8B-B14F-4D97-AF65-F5344CB8AC3E}">
        <p14:creationId xmlns:p14="http://schemas.microsoft.com/office/powerpoint/2010/main" val="3108052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5059C-4836-6A0A-CF20-4BBD294F42CB}"/>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F3DB22D-E3B1-285C-C543-9A97830F3B12}"/>
              </a:ext>
            </a:extLst>
          </p:cNvPr>
          <p:cNvSpPr txBox="1"/>
          <p:nvPr/>
        </p:nvSpPr>
        <p:spPr>
          <a:xfrm>
            <a:off x="614892" y="1394026"/>
            <a:ext cx="11177626" cy="1775894"/>
          </a:xfrm>
          <a:prstGeom prst="rect">
            <a:avLst/>
          </a:prstGeom>
        </p:spPr>
        <p:txBody>
          <a:bodyPr vert="horz" lIns="91440" tIns="45720" rIns="91440" bIns="45720" rtlCol="0" anchor="t">
            <a:noAutofit/>
          </a:bodyPr>
          <a:lstStyle/>
          <a:p>
            <a:pPr marL="285750" indent="-285750">
              <a:buFont typeface="システムフォント（レギュラー）"/>
              <a:buChar char="🍏"/>
            </a:pP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境界（親子の分離独立、自立の面と関わる話）</a:t>
            </a:r>
            <a:b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b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内外の境界・・・家族とそれ以外の人たちとの区切り、家族内だけのルール（しつけ）。</a:t>
            </a:r>
            <a:b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b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　境界が緩いと、外部から影響を受けやすくなる。家族内のルールがコロコロ変わり、家族関係が遠くなる。</a:t>
            </a:r>
            <a:b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b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　境界が固いと、孤立した家族になってしまう</a:t>
            </a:r>
            <a:r>
              <a:rPr lang="ja-JP" altLang="en-US" sz="1600">
                <a:solidFill>
                  <a:srgbClr val="000000"/>
                </a:solidFill>
                <a:latin typeface="Tsukushi A Round Gothic Regular" panose="02020400000000000000" pitchFamily="18" charset="-128"/>
                <a:ea typeface="Tsukushi A Round Gothic Regular" panose="02020400000000000000" pitchFamily="18" charset="-128"/>
              </a:rPr>
              <a:t>。家族関係が近すぎて、お互いに息苦しい。</a:t>
            </a:r>
            <a:endParaRPr lang="en-US" altLang="ja-JP" sz="1600" dirty="0">
              <a:solidFill>
                <a:srgbClr val="000000"/>
              </a:solidFill>
              <a:effectLst/>
              <a:latin typeface="Tsukushi A Round Gothic Regular" panose="02020400000000000000" pitchFamily="18" charset="-128"/>
              <a:ea typeface="Tsukushi A Round Gothic Regular" panose="02020400000000000000" pitchFamily="18" charset="-128"/>
            </a:endParaRPr>
          </a:p>
        </p:txBody>
      </p:sp>
      <p:sp>
        <p:nvSpPr>
          <p:cNvPr id="11" name="タイトル 10">
            <a:extLst>
              <a:ext uri="{FF2B5EF4-FFF2-40B4-BE49-F238E27FC236}">
                <a16:creationId xmlns:a16="http://schemas.microsoft.com/office/drawing/2014/main" id="{06ED32F1-68B0-19E7-DADC-5A953095C91B}"/>
              </a:ext>
            </a:extLst>
          </p:cNvPr>
          <p:cNvSpPr>
            <a:spLocks noGrp="1"/>
          </p:cNvSpPr>
          <p:nvPr>
            <p:ph type="title"/>
          </p:nvPr>
        </p:nvSpPr>
        <p:spPr/>
        <p:txBody>
          <a:bodyPr/>
          <a:lstStyle/>
          <a:p>
            <a:r>
              <a:rPr lang="ja-JP" altLang="en-US"/>
              <a:t>境界</a:t>
            </a:r>
            <a:endParaRPr lang="ja-JP" altLang="en-US" dirty="0"/>
          </a:p>
        </p:txBody>
      </p:sp>
      <p:sp>
        <p:nvSpPr>
          <p:cNvPr id="2" name="テキスト ボックス 1">
            <a:extLst>
              <a:ext uri="{FF2B5EF4-FFF2-40B4-BE49-F238E27FC236}">
                <a16:creationId xmlns:a16="http://schemas.microsoft.com/office/drawing/2014/main" id="{A65A83B2-E722-4C4F-F8D2-083A04F1866D}"/>
              </a:ext>
            </a:extLst>
          </p:cNvPr>
          <p:cNvSpPr txBox="1"/>
          <p:nvPr/>
        </p:nvSpPr>
        <p:spPr>
          <a:xfrm>
            <a:off x="614892" y="3688081"/>
            <a:ext cx="11177626" cy="1237662"/>
          </a:xfrm>
          <a:prstGeom prst="rect">
            <a:avLst/>
          </a:prstGeom>
        </p:spPr>
        <p:txBody>
          <a:bodyPr vert="horz" lIns="91440" tIns="45720" rIns="91440" bIns="45720" rtlCol="0" anchor="t">
            <a:noAutofit/>
          </a:bodyPr>
          <a:lstStyle/>
          <a:p>
            <a:pPr marL="285750" indent="-285750">
              <a:buFont typeface="システムフォント（レギュラー）"/>
              <a:buChar char="🍅"/>
            </a:pP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この家族が関わりにすべてオープンで、家族と環境（社会）との境界が緩いとしたら、ケアマネジャーの本人やヤングケアラーへの関わりは、どういった影響が予測されるでしょうか。（普段から地域の人が家に来て、祖母のことを大事にせなあかんと、あれこれ助言をして帰っては、母はその言うことを聞いて、実践しようとする。）</a:t>
            </a:r>
            <a:endParaRPr lang="en-US" altLang="ja-JP"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835090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F59A1-6F1E-2BB8-D7F3-967BB4D247B1}"/>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2CBA604-9BA5-5762-4508-5BF530868D7C}"/>
              </a:ext>
            </a:extLst>
          </p:cNvPr>
          <p:cNvSpPr txBox="1"/>
          <p:nvPr/>
        </p:nvSpPr>
        <p:spPr>
          <a:xfrm>
            <a:off x="614892" y="1394026"/>
            <a:ext cx="11177626" cy="1775894"/>
          </a:xfrm>
          <a:prstGeom prst="rect">
            <a:avLst/>
          </a:prstGeom>
        </p:spPr>
        <p:txBody>
          <a:bodyPr vert="horz" lIns="91440" tIns="45720" rIns="91440" bIns="45720" rtlCol="0" anchor="t">
            <a:noAutofit/>
          </a:bodyPr>
          <a:lstStyle/>
          <a:p>
            <a:pPr marL="285750" indent="-285750">
              <a:buFont typeface="システムフォント（レギュラー）"/>
              <a:buChar char="🍏"/>
            </a:pP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各人は種々なサブシステムに属し、さまざまな能力を身につけることができる。</a:t>
            </a:r>
            <a:endParaRPr lang="en-US" altLang="ja-JP" sz="1600" dirty="0">
              <a:solidFill>
                <a:srgbClr val="000000"/>
              </a:solidFill>
              <a:effectLst/>
              <a:latin typeface="Tsukushi A Round Gothic Regular" panose="02020400000000000000" pitchFamily="18" charset="-128"/>
              <a:ea typeface="Tsukushi A Round Gothic Regular" panose="02020400000000000000" pitchFamily="18" charset="-128"/>
            </a:endParaRPr>
          </a:p>
          <a:p>
            <a:pPr marL="285750" indent="-285750">
              <a:buFont typeface="システムフォント（レギュラー）"/>
              <a:buChar char="🍏"/>
            </a:pPr>
            <a:endParaRPr lang="en-US" altLang="ja-JP" sz="1600" dirty="0">
              <a:solidFill>
                <a:srgbClr val="000000"/>
              </a:solidFill>
              <a:latin typeface="Tsukushi A Round Gothic Regular" panose="02020400000000000000" pitchFamily="18" charset="-128"/>
              <a:ea typeface="Tsukushi A Round Gothic Regular" panose="02020400000000000000" pitchFamily="18" charset="-128"/>
            </a:endParaRPr>
          </a:p>
          <a:p>
            <a:pPr marL="285750" indent="-285750">
              <a:buFont typeface="システムフォント（レギュラー）"/>
              <a:buChar char="🍏"/>
            </a:pP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夫婦サブシステム・・・夫婦関係→両親（子育て中の役割）→夫婦関係（子育てが終わる）</a:t>
            </a:r>
            <a:b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b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きょうだいサブシステム・・・きょうだい関係。家族内で序列があり、順次独立していく。</a:t>
            </a:r>
            <a:endParaRPr lang="en-US" altLang="ja-JP" sz="1600" dirty="0">
              <a:solidFill>
                <a:srgbClr val="000000"/>
              </a:solidFill>
              <a:effectLst/>
              <a:latin typeface="Tsukushi A Round Gothic Regular" panose="02020400000000000000" pitchFamily="18" charset="-128"/>
              <a:ea typeface="Tsukushi A Round Gothic Regular" panose="02020400000000000000" pitchFamily="18" charset="-128"/>
            </a:endParaRPr>
          </a:p>
          <a:p>
            <a:pPr marL="285750" indent="-285750">
              <a:buFont typeface="システムフォント（レギュラー）"/>
              <a:buChar char="🍏"/>
            </a:pPr>
            <a:endParaRPr lang="en-US" altLang="ja-JP" sz="1600" dirty="0">
              <a:solidFill>
                <a:srgbClr val="000000"/>
              </a:solidFill>
              <a:latin typeface="Tsukushi A Round Gothic Regular" panose="02020400000000000000" pitchFamily="18" charset="-128"/>
              <a:ea typeface="Tsukushi A Round Gothic Regular" panose="02020400000000000000" pitchFamily="18" charset="-128"/>
            </a:endParaRPr>
          </a:p>
          <a:p>
            <a:pPr marL="285750" indent="-285750">
              <a:buFont typeface="システムフォント（レギュラー）"/>
              <a:buChar char="🍏"/>
            </a:pPr>
            <a:r>
              <a:rPr lang="ja-JP" altLang="en-US" sz="1600">
                <a:solidFill>
                  <a:srgbClr val="000000"/>
                </a:solidFill>
                <a:latin typeface="Tsukushi A Round Gothic Regular" panose="02020400000000000000" pitchFamily="18" charset="-128"/>
                <a:ea typeface="Tsukushi A Round Gothic Regular" panose="02020400000000000000" pitchFamily="18" charset="-128"/>
              </a:rPr>
              <a:t>親が親らしく振る舞うことで、子どもは子どもらしく振る舞わなければならない。</a:t>
            </a:r>
            <a:endParaRPr lang="en-US" altLang="ja-JP" sz="1600" dirty="0">
              <a:solidFill>
                <a:srgbClr val="000000"/>
              </a:solidFill>
              <a:latin typeface="Tsukushi A Round Gothic Regular" panose="02020400000000000000" pitchFamily="18" charset="-128"/>
              <a:ea typeface="Tsukushi A Round Gothic Regular" panose="02020400000000000000" pitchFamily="18" charset="-128"/>
            </a:endParaRPr>
          </a:p>
          <a:p>
            <a:pPr marL="285750" indent="-285750">
              <a:buFont typeface="システムフォント（レギュラー）"/>
              <a:buChar char="🍏"/>
            </a:pPr>
            <a:endParaRPr lang="en-US" altLang="ja-JP" sz="1600" dirty="0">
              <a:solidFill>
                <a:srgbClr val="000000"/>
              </a:solidFill>
              <a:latin typeface="Tsukushi A Round Gothic Regular" panose="02020400000000000000" pitchFamily="18" charset="-128"/>
              <a:ea typeface="Tsukushi A Round Gothic Regular" panose="02020400000000000000" pitchFamily="18" charset="-128"/>
            </a:endParaRPr>
          </a:p>
          <a:p>
            <a:pPr marL="285750" indent="-285750">
              <a:buFont typeface="システムフォント（レギュラー）"/>
              <a:buChar char="🍏"/>
            </a:pPr>
            <a:r>
              <a:rPr lang="ja-JP" altLang="en-US" sz="1600">
                <a:solidFill>
                  <a:srgbClr val="000000"/>
                </a:solidFill>
                <a:latin typeface="Tsukushi A Round Gothic Regular" panose="02020400000000000000" pitchFamily="18" charset="-128"/>
                <a:ea typeface="Tsukushi A Round Gothic Regular" panose="02020400000000000000" pitchFamily="18" charset="-128"/>
              </a:rPr>
              <a:t>サブシステムの境界が絡み合い（あいまい）過ぎると、除け者になる家族が出るかもしれない。強められた所属感覚が自立性の大幅な譲歩を要求され、子どもの場合は、認知的ー情緒的な能力が禁じられてしまうことになる。乖離（硬直）し過ぎると、自律的には機能するかもしれないが、歪んだ独立意識や所属感情、必要な時に相互に依存し援助を求める能力に欠けることとなる。ジェノグラムでいう上下の関係からの独立がお互いに自立に向かう。</a:t>
            </a:r>
            <a:endParaRPr lang="en-US" altLang="ja-JP" sz="1600" dirty="0">
              <a:latin typeface="メイリオ" panose="020B0604030504040204" pitchFamily="50" charset="-128"/>
              <a:ea typeface="メイリオ" panose="020B0604030504040204" pitchFamily="50" charset="-128"/>
            </a:endParaRPr>
          </a:p>
        </p:txBody>
      </p:sp>
      <p:sp>
        <p:nvSpPr>
          <p:cNvPr id="11" name="タイトル 10">
            <a:extLst>
              <a:ext uri="{FF2B5EF4-FFF2-40B4-BE49-F238E27FC236}">
                <a16:creationId xmlns:a16="http://schemas.microsoft.com/office/drawing/2014/main" id="{FE631BF5-8C16-AAF5-FC3D-16250939F569}"/>
              </a:ext>
            </a:extLst>
          </p:cNvPr>
          <p:cNvSpPr>
            <a:spLocks noGrp="1"/>
          </p:cNvSpPr>
          <p:nvPr>
            <p:ph type="title"/>
          </p:nvPr>
        </p:nvSpPr>
        <p:spPr/>
        <p:txBody>
          <a:bodyPr/>
          <a:lstStyle/>
          <a:p>
            <a:r>
              <a:rPr lang="ja-JP" altLang="en-US"/>
              <a:t>サブシステム</a:t>
            </a:r>
            <a:endParaRPr lang="ja-JP" altLang="en-US" dirty="0"/>
          </a:p>
        </p:txBody>
      </p:sp>
      <p:sp>
        <p:nvSpPr>
          <p:cNvPr id="2" name="テキスト ボックス 1">
            <a:extLst>
              <a:ext uri="{FF2B5EF4-FFF2-40B4-BE49-F238E27FC236}">
                <a16:creationId xmlns:a16="http://schemas.microsoft.com/office/drawing/2014/main" id="{8CE4784F-41D7-EF6F-F019-FF5AE8B61DF9}"/>
              </a:ext>
            </a:extLst>
          </p:cNvPr>
          <p:cNvSpPr txBox="1"/>
          <p:nvPr/>
        </p:nvSpPr>
        <p:spPr>
          <a:xfrm>
            <a:off x="614892" y="4624728"/>
            <a:ext cx="11177626" cy="1237662"/>
          </a:xfrm>
          <a:prstGeom prst="rect">
            <a:avLst/>
          </a:prstGeom>
        </p:spPr>
        <p:txBody>
          <a:bodyPr vert="horz" lIns="91440" tIns="45720" rIns="91440" bIns="45720" rtlCol="0" anchor="t">
            <a:noAutofit/>
          </a:bodyPr>
          <a:lstStyle/>
          <a:p>
            <a:pPr marL="285750" indent="-285750">
              <a:buFont typeface="システムフォント（レギュラー）"/>
              <a:buChar char="🍅"/>
            </a:pP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この事例では親子のサブシステムの境界があいまいなので、</a:t>
            </a:r>
            <a:r>
              <a:rPr lang="ja-JP" altLang="en-US" sz="1600">
                <a:solidFill>
                  <a:srgbClr val="000000"/>
                </a:solidFill>
                <a:latin typeface="Tsukushi A Round Gothic Regular" panose="02020400000000000000" pitchFamily="18" charset="-128"/>
                <a:ea typeface="Tsukushi A Round Gothic Regular" panose="02020400000000000000" pitchFamily="18" charset="-128"/>
              </a:rPr>
              <a:t>かけるくん</a:t>
            </a: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は親や祖母の課題やケアを引き受けてしまっていると考えられる。ケアマネジャーとして、</a:t>
            </a:r>
            <a:r>
              <a:rPr lang="ja-JP" altLang="en-US" sz="1600">
                <a:solidFill>
                  <a:srgbClr val="000000"/>
                </a:solidFill>
                <a:latin typeface="Tsukushi A Round Gothic Regular" panose="02020400000000000000" pitchFamily="18" charset="-128"/>
                <a:ea typeface="Tsukushi A Round Gothic Regular" panose="02020400000000000000" pitchFamily="18" charset="-128"/>
              </a:rPr>
              <a:t>母</a:t>
            </a:r>
            <a:r>
              <a:rPr lang="ja-JP" altLang="en-US" sz="1600">
                <a:solidFill>
                  <a:srgbClr val="000000"/>
                </a:solidFill>
                <a:effectLst/>
                <a:latin typeface="Tsukushi A Round Gothic Regular" panose="02020400000000000000" pitchFamily="18" charset="-128"/>
                <a:ea typeface="Tsukushi A Round Gothic Regular" panose="02020400000000000000" pitchFamily="18" charset="-128"/>
              </a:rPr>
              <a:t>に関わる際、母らしく振る舞えるような関わりや連携先を考えてみましょう。</a:t>
            </a:r>
            <a:endParaRPr lang="en-US" altLang="ja-JP"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773219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kumimoji="1" lang="ja-JP" altLang="en-US" dirty="0"/>
              <a:t>他機関へのつなぎ</a:t>
            </a:r>
          </a:p>
        </p:txBody>
      </p:sp>
      <p:sp>
        <p:nvSpPr>
          <p:cNvPr id="13" name="テキスト ボックス 12">
            <a:extLst>
              <a:ext uri="{FF2B5EF4-FFF2-40B4-BE49-F238E27FC236}">
                <a16:creationId xmlns:a16="http://schemas.microsoft.com/office/drawing/2014/main" id="{19659049-B8D7-8A12-A170-D55735C9F534}"/>
              </a:ext>
            </a:extLst>
          </p:cNvPr>
          <p:cNvSpPr txBox="1"/>
          <p:nvPr/>
        </p:nvSpPr>
        <p:spPr>
          <a:xfrm>
            <a:off x="612513" y="1577994"/>
            <a:ext cx="8784000" cy="639604"/>
          </a:xfrm>
          <a:prstGeom prst="hexagon">
            <a:avLst>
              <a:gd name="adj" fmla="val 46995"/>
              <a:gd name="vf" fmla="val 115470"/>
            </a:avLst>
          </a:prstGeom>
          <a:solidFill>
            <a:srgbClr val="FF0000"/>
          </a:solidFill>
        </p:spPr>
        <p:txBody>
          <a:bodyPr wrap="square" lIns="91440" tIns="45720" rIns="91440" bIns="45720" rtlCol="0" anchor="t">
            <a:spAutoFit/>
          </a:bodyPr>
          <a:lstStyle/>
          <a:p>
            <a:r>
              <a:rPr kumimoji="1" lang="ja-JP" altLang="en-US" sz="2800" b="1" dirty="0">
                <a:solidFill>
                  <a:schemeClr val="bg1"/>
                </a:solidFill>
                <a:latin typeface="UD Digi Kyokasho NP-R"/>
                <a:ea typeface="UD Digi Kyokasho NP-R"/>
              </a:rPr>
              <a:t>児童虐待（を疑う場合）は通告が必要</a:t>
            </a:r>
            <a:endParaRPr lang="ja-JP" altLang="en-US" sz="2800" b="1" dirty="0">
              <a:solidFill>
                <a:schemeClr val="bg1"/>
              </a:solidFill>
              <a:latin typeface="UD Digi Kyokasho NP-R"/>
              <a:ea typeface="UD Digi Kyokasho NP-R"/>
            </a:endParaRPr>
          </a:p>
        </p:txBody>
      </p:sp>
      <mc:AlternateContent xmlns:mc="http://schemas.openxmlformats.org/markup-compatibility/2006" xmlns:p14="http://schemas.microsoft.com/office/powerpoint/2010/main">
        <mc:Choice Requires="p14">
          <p:contentPart p14:bwMode="auto" r:id="rId3">
            <p14:nvContentPartPr>
              <p14:cNvPr id="3" name="インク 2">
                <a:extLst>
                  <a:ext uri="{FF2B5EF4-FFF2-40B4-BE49-F238E27FC236}">
                    <a16:creationId xmlns:a16="http://schemas.microsoft.com/office/drawing/2014/main" id="{CF304C8E-8D2D-54EC-395D-3779EF24B01B}"/>
                  </a:ext>
                </a:extLst>
              </p14:cNvPr>
              <p14:cNvContentPartPr/>
              <p14:nvPr/>
            </p14:nvContentPartPr>
            <p14:xfrm>
              <a:off x="508830" y="2284710"/>
              <a:ext cx="9525" cy="9525"/>
            </p14:xfrm>
          </p:contentPart>
        </mc:Choice>
        <mc:Fallback xmlns="">
          <p:pic>
            <p:nvPicPr>
              <p:cNvPr id="3" name="インク 2">
                <a:extLst>
                  <a:ext uri="{FF2B5EF4-FFF2-40B4-BE49-F238E27FC236}">
                    <a16:creationId xmlns:a16="http://schemas.microsoft.com/office/drawing/2014/main" id="{CF304C8E-8D2D-54EC-395D-3779EF24B01B}"/>
                  </a:ext>
                </a:extLst>
              </p:cNvPr>
              <p:cNvPicPr/>
              <p:nvPr/>
            </p:nvPicPr>
            <p:blipFill>
              <a:blip r:embed="rId5"/>
              <a:stretch>
                <a:fillRect/>
              </a:stretch>
            </p:blipFill>
            <p:spPr>
              <a:xfrm>
                <a:off x="-2147483648" y="-2147483648"/>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インク 6">
                <a:extLst>
                  <a:ext uri="{FF2B5EF4-FFF2-40B4-BE49-F238E27FC236}">
                    <a16:creationId xmlns:a16="http://schemas.microsoft.com/office/drawing/2014/main" id="{79B8BBB3-DB31-EF42-7646-6B03FEF6475B}"/>
                  </a:ext>
                </a:extLst>
              </p14:cNvPr>
              <p14:cNvContentPartPr/>
              <p14:nvPr/>
            </p14:nvContentPartPr>
            <p14:xfrm>
              <a:off x="507455" y="2276801"/>
              <a:ext cx="9525" cy="9525"/>
            </p14:xfrm>
          </p:contentPart>
        </mc:Choice>
        <mc:Fallback xmlns="">
          <p:pic>
            <p:nvPicPr>
              <p:cNvPr id="7" name="インク 6">
                <a:extLst>
                  <a:ext uri="{FF2B5EF4-FFF2-40B4-BE49-F238E27FC236}">
                    <a16:creationId xmlns:a16="http://schemas.microsoft.com/office/drawing/2014/main" id="{79B8BBB3-DB31-EF42-7646-6B03FEF6475B}"/>
                  </a:ext>
                </a:extLst>
              </p:cNvPr>
              <p:cNvPicPr/>
              <p:nvPr/>
            </p:nvPicPr>
            <p:blipFill>
              <a:blip r:embed="rId5"/>
              <a:stretch>
                <a:fillRect/>
              </a:stretch>
            </p:blipFill>
            <p:spPr>
              <a:xfrm>
                <a:off x="-2147483648" y="-2147483648"/>
                <a:ext cx="0" cy="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0" name="インク 9">
                <a:extLst>
                  <a:ext uri="{FF2B5EF4-FFF2-40B4-BE49-F238E27FC236}">
                    <a16:creationId xmlns:a16="http://schemas.microsoft.com/office/drawing/2014/main" id="{0B2A1DCE-272F-EE55-9701-8B205C0EB3EA}"/>
                  </a:ext>
                </a:extLst>
              </p14:cNvPr>
              <p14:cNvContentPartPr/>
              <p14:nvPr/>
            </p14:nvContentPartPr>
            <p14:xfrm>
              <a:off x="507455" y="2276801"/>
              <a:ext cx="9525" cy="9525"/>
            </p14:xfrm>
          </p:contentPart>
        </mc:Choice>
        <mc:Fallback xmlns="">
          <p:pic>
            <p:nvPicPr>
              <p:cNvPr id="10" name="インク 9">
                <a:extLst>
                  <a:ext uri="{FF2B5EF4-FFF2-40B4-BE49-F238E27FC236}">
                    <a16:creationId xmlns:a16="http://schemas.microsoft.com/office/drawing/2014/main" id="{0B2A1DCE-272F-EE55-9701-8B205C0EB3EA}"/>
                  </a:ext>
                </a:extLst>
              </p:cNvPr>
              <p:cNvPicPr/>
              <p:nvPr/>
            </p:nvPicPr>
            <p:blipFill>
              <a:blip r:embed="rId5"/>
              <a:stretch>
                <a:fillRect/>
              </a:stretch>
            </p:blipFill>
            <p:spPr>
              <a:xfrm>
                <a:off x="-2147483648" y="-2147483648"/>
                <a:ext cx="0" cy="0"/>
              </a:xfrm>
              <a:prstGeom prst="rect">
                <a:avLst/>
              </a:prstGeom>
            </p:spPr>
          </p:pic>
        </mc:Fallback>
      </mc:AlternateContent>
      <p:sp>
        <p:nvSpPr>
          <p:cNvPr id="32" name="角丸四角形 9">
            <a:extLst>
              <a:ext uri="{FF2B5EF4-FFF2-40B4-BE49-F238E27FC236}">
                <a16:creationId xmlns:a16="http://schemas.microsoft.com/office/drawing/2014/main" id="{3AF83BB6-3EB9-0892-6017-18F1AD2606B4}"/>
              </a:ext>
            </a:extLst>
          </p:cNvPr>
          <p:cNvSpPr/>
          <p:nvPr/>
        </p:nvSpPr>
        <p:spPr>
          <a:xfrm>
            <a:off x="689407" y="2424930"/>
            <a:ext cx="9087704" cy="1231358"/>
          </a:xfrm>
          <a:prstGeom prst="roundRect">
            <a:avLst>
              <a:gd name="adj" fmla="val 1699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1400" dirty="0">
                <a:solidFill>
                  <a:schemeClr val="tx1"/>
                </a:solidFill>
                <a:latin typeface="メイリオ" panose="020B0604030504040204" pitchFamily="50" charset="-128"/>
                <a:ea typeface="メイリオ" panose="020B0604030504040204" pitchFamily="50" charset="-128"/>
              </a:rPr>
              <a:t>虐待（疑い）でなく、他機関へのつなぎを考える場合は、次の４つのステップを参考にしてください。</a:t>
            </a:r>
            <a:endParaRPr lang="en-US" altLang="ja-JP" sz="1400" dirty="0">
              <a:solidFill>
                <a:schemeClr val="tx1"/>
              </a:solidFill>
              <a:latin typeface="メイリオ" panose="020B0604030504040204" pitchFamily="50" charset="-128"/>
              <a:ea typeface="メイリオ" panose="020B0604030504040204" pitchFamily="50" charset="-128"/>
            </a:endParaRPr>
          </a:p>
          <a:p>
            <a:pPr>
              <a:lnSpc>
                <a:spcPct val="150000"/>
              </a:lnSpc>
            </a:pPr>
            <a:r>
              <a:rPr lang="ja-JP" altLang="en-US" sz="1400" dirty="0">
                <a:solidFill>
                  <a:schemeClr val="tx1"/>
                </a:solidFill>
                <a:latin typeface="メイリオ" panose="020B0604030504040204" pitchFamily="50" charset="-128"/>
                <a:ea typeface="メイリオ" panose="020B0604030504040204" pitchFamily="50" charset="-128"/>
              </a:rPr>
              <a:t>支援が始まった後も、繰り返しケース会議を開き、本人や世帯の気持ちに寄り添った支援になっているか確認しながら支援を進めましょう。</a:t>
            </a:r>
            <a:endParaRPr lang="en-US" altLang="ja-JP" sz="1400" dirty="0">
              <a:solidFill>
                <a:schemeClr val="tx1"/>
              </a:solidFill>
              <a:latin typeface="メイリオ" panose="020B0604030504040204" pitchFamily="50" charset="-128"/>
              <a:ea typeface="メイリオ" panose="020B0604030504040204" pitchFamily="50" charset="-128"/>
            </a:endParaRPr>
          </a:p>
        </p:txBody>
      </p:sp>
      <p:pic>
        <p:nvPicPr>
          <p:cNvPr id="25" name="図 25" descr="シャツ が含まれている画像&#10;&#10;説明は自動で生成されたものです">
            <a:extLst>
              <a:ext uri="{FF2B5EF4-FFF2-40B4-BE49-F238E27FC236}">
                <a16:creationId xmlns:a16="http://schemas.microsoft.com/office/drawing/2014/main" id="{01263137-40BF-6539-3C25-86D1F8F25BF5}"/>
              </a:ext>
            </a:extLst>
          </p:cNvPr>
          <p:cNvPicPr>
            <a:picLocks noChangeAspect="1"/>
          </p:cNvPicPr>
          <p:nvPr/>
        </p:nvPicPr>
        <p:blipFill>
          <a:blip r:embed="rId8"/>
          <a:stretch>
            <a:fillRect/>
          </a:stretch>
        </p:blipFill>
        <p:spPr>
          <a:xfrm>
            <a:off x="10586039" y="1944195"/>
            <a:ext cx="1574483" cy="2508314"/>
          </a:xfrm>
          <a:prstGeom prst="rect">
            <a:avLst/>
          </a:prstGeom>
        </p:spPr>
      </p:pic>
      <p:grpSp>
        <p:nvGrpSpPr>
          <p:cNvPr id="9" name="グループ化 8"/>
          <p:cNvGrpSpPr/>
          <p:nvPr/>
        </p:nvGrpSpPr>
        <p:grpSpPr>
          <a:xfrm>
            <a:off x="9670253" y="2781932"/>
            <a:ext cx="1604064" cy="791607"/>
            <a:chOff x="9260393" y="5388438"/>
            <a:chExt cx="1604064" cy="791607"/>
          </a:xfrm>
        </p:grpSpPr>
        <p:sp>
          <p:nvSpPr>
            <p:cNvPr id="38" name="楕円 37"/>
            <p:cNvSpPr/>
            <p:nvPr/>
          </p:nvSpPr>
          <p:spPr>
            <a:xfrm>
              <a:off x="9260393" y="5388438"/>
              <a:ext cx="1207008" cy="791607"/>
            </a:xfrm>
            <a:prstGeom prst="ellipse">
              <a:avLst/>
            </a:prstGeom>
            <a:solidFill>
              <a:srgbClr val="FFFF99"/>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a:extLst>
                <a:ext uri="{FF2B5EF4-FFF2-40B4-BE49-F238E27FC236}">
                  <a16:creationId xmlns:a16="http://schemas.microsoft.com/office/drawing/2014/main" id="{87889D9D-DFE6-F77B-79CB-8F95073DA337}"/>
                </a:ext>
              </a:extLst>
            </p:cNvPr>
            <p:cNvSpPr txBox="1"/>
            <p:nvPr/>
          </p:nvSpPr>
          <p:spPr>
            <a:xfrm>
              <a:off x="9356220" y="5518269"/>
              <a:ext cx="1508237" cy="5935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ja-JP" altLang="en-US" sz="1200" dirty="0">
                  <a:latin typeface="UD Digi Kyokasho NP-R"/>
                  <a:ea typeface="UD Digi Kyokasho NP-R"/>
                </a:rPr>
                <a:t>話を聴いて</a:t>
              </a:r>
              <a:endParaRPr lang="en-US" altLang="ja-JP" sz="1200" dirty="0">
                <a:latin typeface="UD Digi Kyokasho NP-R"/>
                <a:ea typeface="UD Digi Kyokasho NP-R"/>
              </a:endParaRPr>
            </a:p>
            <a:p>
              <a:pPr>
                <a:lnSpc>
                  <a:spcPct val="90000"/>
                </a:lnSpc>
              </a:pPr>
              <a:r>
                <a:rPr lang="ja-JP" altLang="en-US" sz="1200" dirty="0">
                  <a:latin typeface="UD Digi Kyokasho NP-R"/>
                  <a:ea typeface="UD Digi Kyokasho NP-R"/>
                </a:rPr>
                <a:t>ほしいと</a:t>
              </a:r>
              <a:br>
                <a:rPr lang="en-US" altLang="ja-JP" sz="1200" dirty="0">
                  <a:latin typeface="UD Digi Kyokasho NP-R"/>
                  <a:ea typeface="UD Digi Kyokasho NP-R"/>
                </a:rPr>
              </a:br>
              <a:r>
                <a:rPr lang="ja-JP" altLang="en-US" sz="1200" dirty="0">
                  <a:latin typeface="UD Digi Kyokasho NP-R"/>
                  <a:ea typeface="UD Digi Kyokasho NP-R"/>
                </a:rPr>
                <a:t>思っています</a:t>
              </a:r>
            </a:p>
          </p:txBody>
        </p:sp>
      </p:grpSp>
      <p:grpSp>
        <p:nvGrpSpPr>
          <p:cNvPr id="6" name="グループ化 5"/>
          <p:cNvGrpSpPr/>
          <p:nvPr/>
        </p:nvGrpSpPr>
        <p:grpSpPr>
          <a:xfrm>
            <a:off x="9732188" y="1807159"/>
            <a:ext cx="1617236" cy="791607"/>
            <a:chOff x="9723706" y="4446428"/>
            <a:chExt cx="1617236" cy="791607"/>
          </a:xfrm>
        </p:grpSpPr>
        <p:sp>
          <p:nvSpPr>
            <p:cNvPr id="5" name="楕円 4"/>
            <p:cNvSpPr/>
            <p:nvPr/>
          </p:nvSpPr>
          <p:spPr>
            <a:xfrm>
              <a:off x="9723706" y="4446428"/>
              <a:ext cx="1207008" cy="791607"/>
            </a:xfrm>
            <a:prstGeom prst="ellipse">
              <a:avLst/>
            </a:prstGeom>
            <a:solidFill>
              <a:srgbClr val="FFFF99"/>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a:extLst>
                <a:ext uri="{FF2B5EF4-FFF2-40B4-BE49-F238E27FC236}">
                  <a16:creationId xmlns:a16="http://schemas.microsoft.com/office/drawing/2014/main" id="{87889D9D-DFE6-F77B-79CB-8F95073DA337}"/>
                </a:ext>
              </a:extLst>
            </p:cNvPr>
            <p:cNvSpPr txBox="1"/>
            <p:nvPr/>
          </p:nvSpPr>
          <p:spPr>
            <a:xfrm>
              <a:off x="9832705" y="4515823"/>
              <a:ext cx="1508237" cy="5935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ja-JP" altLang="en-US" sz="1200" dirty="0">
                  <a:latin typeface="UD Digi Kyokasho NP-R"/>
                  <a:ea typeface="UD Digi Kyokasho NP-R"/>
                </a:rPr>
                <a:t>気にして</a:t>
              </a:r>
              <a:endParaRPr lang="en-US" altLang="ja-JP" sz="1200" dirty="0">
                <a:latin typeface="UD Digi Kyokasho NP-R"/>
                <a:ea typeface="UD Digi Kyokasho NP-R"/>
              </a:endParaRPr>
            </a:p>
            <a:p>
              <a:pPr>
                <a:lnSpc>
                  <a:spcPct val="90000"/>
                </a:lnSpc>
              </a:pPr>
              <a:r>
                <a:rPr lang="ja-JP" altLang="en-US" sz="1200" dirty="0">
                  <a:latin typeface="UD Digi Kyokasho NP-R"/>
                  <a:ea typeface="UD Digi Kyokasho NP-R"/>
                </a:rPr>
                <a:t>ほしいと</a:t>
              </a:r>
              <a:br>
                <a:rPr lang="en-US" altLang="ja-JP" sz="1200" dirty="0">
                  <a:latin typeface="UD Digi Kyokasho NP-R"/>
                  <a:ea typeface="UD Digi Kyokasho NP-R"/>
                </a:rPr>
              </a:br>
              <a:r>
                <a:rPr lang="ja-JP" altLang="en-US" sz="1200" dirty="0">
                  <a:latin typeface="UD Digi Kyokasho NP-R"/>
                  <a:ea typeface="UD Digi Kyokasho NP-R"/>
                </a:rPr>
                <a:t>思っています</a:t>
              </a:r>
            </a:p>
          </p:txBody>
        </p:sp>
      </p:grpSp>
      <p:sp>
        <p:nvSpPr>
          <p:cNvPr id="41" name="テキスト ボックス 40">
            <a:extLst>
              <a:ext uri="{FF2B5EF4-FFF2-40B4-BE49-F238E27FC236}">
                <a16:creationId xmlns:a16="http://schemas.microsoft.com/office/drawing/2014/main" id="{87889D9D-DFE6-F77B-79CB-8F95073DA337}"/>
              </a:ext>
            </a:extLst>
          </p:cNvPr>
          <p:cNvSpPr txBox="1"/>
          <p:nvPr/>
        </p:nvSpPr>
        <p:spPr>
          <a:xfrm>
            <a:off x="10335692" y="1468605"/>
            <a:ext cx="1678188"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1600" dirty="0">
                <a:effectLst>
                  <a:outerShdw blurRad="38100" dist="38100" dir="2700000" algn="tl">
                    <a:srgbClr val="000000">
                      <a:alpha val="43137"/>
                    </a:srgbClr>
                  </a:outerShdw>
                </a:effectLst>
                <a:latin typeface="UD Digi Kyokasho NP-R"/>
                <a:ea typeface="UD Digi Kyokasho NP-R"/>
              </a:rPr>
              <a:t>子どもたちは</a:t>
            </a:r>
          </a:p>
        </p:txBody>
      </p:sp>
      <p:grpSp>
        <p:nvGrpSpPr>
          <p:cNvPr id="19" name="グループ化 18">
            <a:extLst>
              <a:ext uri="{FF2B5EF4-FFF2-40B4-BE49-F238E27FC236}">
                <a16:creationId xmlns:a16="http://schemas.microsoft.com/office/drawing/2014/main" id="{AEEB3155-6D9B-48F4-976C-A11009A76B22}"/>
              </a:ext>
            </a:extLst>
          </p:cNvPr>
          <p:cNvGrpSpPr>
            <a:grpSpLocks noChangeAspect="1"/>
          </p:cNvGrpSpPr>
          <p:nvPr/>
        </p:nvGrpSpPr>
        <p:grpSpPr>
          <a:xfrm>
            <a:off x="1209014" y="4068128"/>
            <a:ext cx="8961381" cy="1764000"/>
            <a:chOff x="4889198" y="5044316"/>
            <a:chExt cx="6606172" cy="1300389"/>
          </a:xfrm>
        </p:grpSpPr>
        <p:sp>
          <p:nvSpPr>
            <p:cNvPr id="20" name="テキスト ボックス 19">
              <a:extLst>
                <a:ext uri="{FF2B5EF4-FFF2-40B4-BE49-F238E27FC236}">
                  <a16:creationId xmlns:a16="http://schemas.microsoft.com/office/drawing/2014/main" id="{4674D871-E582-45CE-9026-1EDF6470D08D}"/>
                </a:ext>
              </a:extLst>
            </p:cNvPr>
            <p:cNvSpPr txBox="1"/>
            <p:nvPr/>
          </p:nvSpPr>
          <p:spPr>
            <a:xfrm>
              <a:off x="8415606" y="5044316"/>
              <a:ext cx="1296000" cy="1296000"/>
            </a:xfrm>
            <a:prstGeom prst="ellipse">
              <a:avLst/>
            </a:prstGeom>
            <a:gradFill>
              <a:gsLst>
                <a:gs pos="0">
                  <a:schemeClr val="bg1"/>
                </a:gs>
                <a:gs pos="100000">
                  <a:srgbClr val="FF99CC"/>
                </a:gs>
              </a:gsLst>
              <a:path path="circle">
                <a:fillToRect l="50000" t="50000" r="50000" b="50000"/>
              </a:path>
            </a:gradFill>
            <a:ln>
              <a:noFill/>
            </a:ln>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21" name="テキスト ボックス 20">
              <a:extLst>
                <a:ext uri="{FF2B5EF4-FFF2-40B4-BE49-F238E27FC236}">
                  <a16:creationId xmlns:a16="http://schemas.microsoft.com/office/drawing/2014/main" id="{770AFC55-AB9F-47E9-893E-1B86C7043DBE}"/>
                </a:ext>
              </a:extLst>
            </p:cNvPr>
            <p:cNvSpPr txBox="1"/>
            <p:nvPr/>
          </p:nvSpPr>
          <p:spPr>
            <a:xfrm>
              <a:off x="10199370" y="5047806"/>
              <a:ext cx="1296000" cy="1296000"/>
            </a:xfrm>
            <a:prstGeom prst="ellipse">
              <a:avLst/>
            </a:prstGeom>
            <a:gradFill>
              <a:gsLst>
                <a:gs pos="0">
                  <a:schemeClr val="bg1"/>
                </a:gs>
                <a:gs pos="100000">
                  <a:srgbClr val="33CCFF"/>
                </a:gs>
              </a:gsLst>
              <a:path path="circle">
                <a:fillToRect l="50000" t="50000" r="50000" b="50000"/>
              </a:path>
            </a:gradFill>
            <a:ln>
              <a:noFill/>
            </a:ln>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22" name="テキスト ボックス 21">
              <a:extLst>
                <a:ext uri="{FF2B5EF4-FFF2-40B4-BE49-F238E27FC236}">
                  <a16:creationId xmlns:a16="http://schemas.microsoft.com/office/drawing/2014/main" id="{7C9AE76D-3211-4D11-AAC1-76480372F831}"/>
                </a:ext>
              </a:extLst>
            </p:cNvPr>
            <p:cNvSpPr txBox="1"/>
            <p:nvPr/>
          </p:nvSpPr>
          <p:spPr>
            <a:xfrm>
              <a:off x="4889198" y="5044316"/>
              <a:ext cx="1296000" cy="1296000"/>
            </a:xfrm>
            <a:prstGeom prst="ellipse">
              <a:avLst/>
            </a:prstGeom>
            <a:gradFill flip="none" rotWithShape="1">
              <a:gsLst>
                <a:gs pos="0">
                  <a:srgbClr val="FFFFFF"/>
                </a:gs>
                <a:gs pos="82000">
                  <a:srgbClr val="FFFF99"/>
                </a:gs>
                <a:gs pos="100000">
                  <a:srgbClr val="FFFF99"/>
                </a:gs>
              </a:gsLst>
              <a:path path="circle">
                <a:fillToRect l="50000" t="50000" r="50000" b="50000"/>
              </a:path>
              <a:tileRect/>
            </a:gradFill>
            <a:ln>
              <a:noFill/>
            </a:ln>
            <a:effectLst/>
          </p:spPr>
          <p:txBody>
            <a:bodyPr wrap="square" rtlCol="0" anchor="ctr">
              <a:noAutofit/>
            </a:bodyPr>
            <a:lstStyle/>
            <a:p>
              <a:pPr lvl="0" algn="ctr" defTabSz="914400">
                <a:defRPr/>
              </a:pPr>
              <a:endParaRPr kumimoji="1" lang="en-US" altLang="ja-JP" sz="800" dirty="0">
                <a:solidFill>
                  <a:prstClr val="black"/>
                </a:solidFill>
                <a:latin typeface="UD デジタル 教科書体 NK-R" panose="02020400000000000000" pitchFamily="18" charset="-128"/>
                <a:ea typeface="UD デジタル 教科書体 NK-R" panose="02020400000000000000" pitchFamily="18" charset="-128"/>
              </a:endParaRPr>
            </a:p>
          </p:txBody>
        </p:sp>
        <p:sp>
          <p:nvSpPr>
            <p:cNvPr id="23" name="テキスト ボックス 22">
              <a:extLst>
                <a:ext uri="{FF2B5EF4-FFF2-40B4-BE49-F238E27FC236}">
                  <a16:creationId xmlns:a16="http://schemas.microsoft.com/office/drawing/2014/main" id="{2245F97B-6034-4528-895E-4FA9C1BAE73F}"/>
                </a:ext>
              </a:extLst>
            </p:cNvPr>
            <p:cNvSpPr txBox="1"/>
            <p:nvPr/>
          </p:nvSpPr>
          <p:spPr>
            <a:xfrm>
              <a:off x="6586216" y="5048705"/>
              <a:ext cx="1296000" cy="1296000"/>
            </a:xfrm>
            <a:prstGeom prst="ellipse">
              <a:avLst/>
            </a:prstGeom>
            <a:gradFill flip="none" rotWithShape="1">
              <a:gsLst>
                <a:gs pos="0">
                  <a:srgbClr val="FFFFFF"/>
                </a:gs>
                <a:gs pos="82000">
                  <a:srgbClr val="CCFFCC"/>
                </a:gs>
                <a:gs pos="100000">
                  <a:srgbClr val="CCFFCC"/>
                </a:gs>
              </a:gsLst>
              <a:path path="circle">
                <a:fillToRect l="50000" t="50000" r="50000" b="50000"/>
              </a:path>
              <a:tileRect/>
            </a:gradFill>
            <a:ln>
              <a:noFill/>
            </a:ln>
            <a:effectLst/>
          </p:spPr>
          <p:txBody>
            <a:bodyPr wrap="square" rtlCol="0" anchor="ctr">
              <a:noAutofit/>
            </a:bodyPr>
            <a:lstStyle/>
            <a:p>
              <a:pPr lvl="0" algn="ctr" defTabSz="914400">
                <a:defRPr/>
              </a:pPr>
              <a:endParaRPr kumimoji="1" lang="en-US" altLang="ja-JP" sz="80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cxnSp>
          <p:nvCxnSpPr>
            <p:cNvPr id="24" name="直線コネクタ 23">
              <a:extLst>
                <a:ext uri="{FF2B5EF4-FFF2-40B4-BE49-F238E27FC236}">
                  <a16:creationId xmlns:a16="http://schemas.microsoft.com/office/drawing/2014/main" id="{812DDAE5-DAC7-4059-B8A1-AD6052C8757A}"/>
                </a:ext>
              </a:extLst>
            </p:cNvPr>
            <p:cNvCxnSpPr>
              <a:cxnSpLocks/>
            </p:cNvCxnSpPr>
            <p:nvPr/>
          </p:nvCxnSpPr>
          <p:spPr>
            <a:xfrm flipV="1">
              <a:off x="5058927" y="5481854"/>
              <a:ext cx="950400" cy="1498"/>
            </a:xfrm>
            <a:prstGeom prst="line">
              <a:avLst/>
            </a:prstGeom>
            <a:ln w="28575" cap="rnd">
              <a:solidFill>
                <a:schemeClr val="accent4">
                  <a:lumMod val="50000"/>
                </a:schemeClr>
              </a:solidFill>
              <a:roun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A4220E51-7C2B-4F12-B211-E7D11C1C7CC7}"/>
                </a:ext>
              </a:extLst>
            </p:cNvPr>
            <p:cNvSpPr txBox="1"/>
            <p:nvPr/>
          </p:nvSpPr>
          <p:spPr>
            <a:xfrm>
              <a:off x="4945207" y="5517902"/>
              <a:ext cx="1300008" cy="317642"/>
            </a:xfrm>
            <a:prstGeom prst="rect">
              <a:avLst/>
            </a:prstGeom>
            <a:noFill/>
          </p:spPr>
          <p:txBody>
            <a:bodyPr wrap="square" rtlCol="0">
              <a:spAutoFit/>
            </a:bodyPr>
            <a:lstStyle/>
            <a:p>
              <a:r>
                <a:rPr kumimoji="1" lang="ja-JP" altLang="en-US" sz="1100" b="1" dirty="0">
                  <a:latin typeface="BIZ UDPゴシック" panose="020B0400000000000000" pitchFamily="50" charset="-128"/>
                  <a:ea typeface="BIZ UDPゴシック" panose="020B0400000000000000" pitchFamily="50" charset="-128"/>
                </a:rPr>
                <a:t>気持ちを理解する</a:t>
              </a:r>
              <a:endParaRPr kumimoji="1" lang="en-US" altLang="ja-JP" sz="1100" b="1" dirty="0">
                <a:latin typeface="BIZ UDPゴシック" panose="020B0400000000000000" pitchFamily="50" charset="-128"/>
                <a:ea typeface="BIZ UDPゴシック" panose="020B0400000000000000" pitchFamily="50" charset="-128"/>
              </a:endParaRPr>
            </a:p>
            <a:p>
              <a:r>
                <a:rPr kumimoji="1" lang="ja-JP" altLang="en-US" sz="1100" b="1" dirty="0">
                  <a:latin typeface="BIZ UDPゴシック" panose="020B0400000000000000" pitchFamily="50" charset="-128"/>
                  <a:ea typeface="BIZ UDPゴシック" panose="020B0400000000000000" pitchFamily="50" charset="-128"/>
                </a:rPr>
                <a:t>　　　　　　尊重する</a:t>
              </a:r>
            </a:p>
          </p:txBody>
        </p:sp>
        <p:sp>
          <p:nvSpPr>
            <p:cNvPr id="27" name="テキスト ボックス 26">
              <a:extLst>
                <a:ext uri="{FF2B5EF4-FFF2-40B4-BE49-F238E27FC236}">
                  <a16:creationId xmlns:a16="http://schemas.microsoft.com/office/drawing/2014/main" id="{076E6400-B70A-45C8-90F0-AD316ABA9E41}"/>
                </a:ext>
              </a:extLst>
            </p:cNvPr>
            <p:cNvSpPr txBox="1"/>
            <p:nvPr/>
          </p:nvSpPr>
          <p:spPr>
            <a:xfrm>
              <a:off x="6616525" y="5084585"/>
              <a:ext cx="1264693" cy="317642"/>
            </a:xfrm>
            <a:prstGeom prst="rect">
              <a:avLst/>
            </a:prstGeom>
            <a:noFill/>
          </p:spPr>
          <p:txBody>
            <a:bodyPr wrap="square" rtlCol="0">
              <a:spAutoFit/>
            </a:bodyPr>
            <a:lstStyle/>
            <a:p>
              <a:pPr algn="ctr"/>
              <a:r>
                <a:rPr kumimoji="1" lang="ja-JP" altLang="en-US" sz="1100" b="1" dirty="0">
                  <a:latin typeface="BIZ UDPゴシック" panose="020B0400000000000000" pitchFamily="50" charset="-128"/>
                  <a:ea typeface="BIZ UDPゴシック" panose="020B0400000000000000" pitchFamily="50" charset="-128"/>
                </a:rPr>
                <a:t>関係者が集まる</a:t>
              </a:r>
              <a:endParaRPr kumimoji="1" lang="en-US" altLang="ja-JP" sz="1100" b="1" dirty="0">
                <a:latin typeface="BIZ UDPゴシック" panose="020B0400000000000000" pitchFamily="50" charset="-128"/>
                <a:ea typeface="BIZ UDPゴシック" panose="020B0400000000000000" pitchFamily="50" charset="-128"/>
              </a:endParaRPr>
            </a:p>
            <a:p>
              <a:pPr algn="ctr"/>
              <a:r>
                <a:rPr kumimoji="1" lang="ja-JP" altLang="en-US" sz="1100" b="1" dirty="0">
                  <a:latin typeface="BIZ UDPゴシック" panose="020B0400000000000000" pitchFamily="50" charset="-128"/>
                  <a:ea typeface="BIZ UDPゴシック" panose="020B0400000000000000" pitchFamily="50" charset="-128"/>
                </a:rPr>
                <a:t>ケース会議</a:t>
              </a:r>
            </a:p>
          </p:txBody>
        </p:sp>
        <p:cxnSp>
          <p:nvCxnSpPr>
            <p:cNvPr id="28" name="直線コネクタ 27">
              <a:extLst>
                <a:ext uri="{FF2B5EF4-FFF2-40B4-BE49-F238E27FC236}">
                  <a16:creationId xmlns:a16="http://schemas.microsoft.com/office/drawing/2014/main" id="{E31F8663-D516-492D-8A58-E274C733E917}"/>
                </a:ext>
              </a:extLst>
            </p:cNvPr>
            <p:cNvCxnSpPr>
              <a:cxnSpLocks/>
            </p:cNvCxnSpPr>
            <p:nvPr/>
          </p:nvCxnSpPr>
          <p:spPr>
            <a:xfrm flipV="1">
              <a:off x="8591710" y="5476052"/>
              <a:ext cx="950400" cy="1498"/>
            </a:xfrm>
            <a:prstGeom prst="line">
              <a:avLst/>
            </a:prstGeom>
            <a:ln w="28575" cap="rnd">
              <a:solidFill>
                <a:srgbClr val="FF9999"/>
              </a:solidFill>
              <a:roun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C8C57B03-EBB4-4001-AD35-BA5B8EA601D2}"/>
                </a:ext>
              </a:extLst>
            </p:cNvPr>
            <p:cNvCxnSpPr>
              <a:cxnSpLocks/>
            </p:cNvCxnSpPr>
            <p:nvPr/>
          </p:nvCxnSpPr>
          <p:spPr>
            <a:xfrm flipV="1">
              <a:off x="6744429" y="5490811"/>
              <a:ext cx="950400" cy="1498"/>
            </a:xfrm>
            <a:prstGeom prst="line">
              <a:avLst/>
            </a:prstGeom>
            <a:ln w="28575" cap="rnd">
              <a:solidFill>
                <a:schemeClr val="accent6"/>
              </a:solidFill>
              <a:roun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562EC877-C687-4C4C-A6E0-C2C37A7AEB98}"/>
                </a:ext>
              </a:extLst>
            </p:cNvPr>
            <p:cNvSpPr txBox="1"/>
            <p:nvPr/>
          </p:nvSpPr>
          <p:spPr>
            <a:xfrm>
              <a:off x="8427285" y="5070110"/>
              <a:ext cx="1269008" cy="317642"/>
            </a:xfrm>
            <a:prstGeom prst="rect">
              <a:avLst/>
            </a:prstGeom>
            <a:noFill/>
          </p:spPr>
          <p:txBody>
            <a:bodyPr wrap="square" rtlCol="0">
              <a:spAutoFit/>
            </a:bodyPr>
            <a:lstStyle/>
            <a:p>
              <a:pPr algn="ctr"/>
              <a:r>
                <a:rPr kumimoji="1" lang="ja-JP" altLang="en-US" sz="1100" b="1" dirty="0">
                  <a:latin typeface="BIZ UDPゴシック" panose="020B0400000000000000" pitchFamily="50" charset="-128"/>
                  <a:ea typeface="BIZ UDPゴシック" panose="020B0400000000000000" pitchFamily="50" charset="-128"/>
                </a:rPr>
                <a:t>ご本人や家族に</a:t>
              </a:r>
              <a:endParaRPr kumimoji="1" lang="en-US" altLang="ja-JP" sz="1100" b="1" dirty="0">
                <a:latin typeface="BIZ UDPゴシック" panose="020B0400000000000000" pitchFamily="50" charset="-128"/>
                <a:ea typeface="BIZ UDPゴシック" panose="020B0400000000000000" pitchFamily="50" charset="-128"/>
              </a:endParaRPr>
            </a:p>
            <a:p>
              <a:pPr algn="ctr"/>
              <a:r>
                <a:rPr kumimoji="1" lang="ja-JP" altLang="en-US" sz="1100" b="1" dirty="0">
                  <a:latin typeface="BIZ UDPゴシック" panose="020B0400000000000000" pitchFamily="50" charset="-128"/>
                  <a:ea typeface="BIZ UDPゴシック" panose="020B0400000000000000" pitchFamily="50" charset="-128"/>
                </a:rPr>
                <a:t>支援を提案</a:t>
              </a:r>
            </a:p>
          </p:txBody>
        </p:sp>
        <p:sp>
          <p:nvSpPr>
            <p:cNvPr id="31" name="矢印: 五方向 30">
              <a:extLst>
                <a:ext uri="{FF2B5EF4-FFF2-40B4-BE49-F238E27FC236}">
                  <a16:creationId xmlns:a16="http://schemas.microsoft.com/office/drawing/2014/main" id="{FE51BE9B-2229-4BC7-9592-58E9D0FE0C37}"/>
                </a:ext>
              </a:extLst>
            </p:cNvPr>
            <p:cNvSpPr/>
            <p:nvPr/>
          </p:nvSpPr>
          <p:spPr>
            <a:xfrm>
              <a:off x="6300513" y="5480696"/>
              <a:ext cx="200963" cy="451151"/>
            </a:xfrm>
            <a:prstGeom prst="homePlate">
              <a:avLst>
                <a:gd name="adj" fmla="val 98948"/>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五方向 32">
              <a:extLst>
                <a:ext uri="{FF2B5EF4-FFF2-40B4-BE49-F238E27FC236}">
                  <a16:creationId xmlns:a16="http://schemas.microsoft.com/office/drawing/2014/main" id="{1C931F15-ED59-4505-B39C-C82DC3ABADE4}"/>
                </a:ext>
              </a:extLst>
            </p:cNvPr>
            <p:cNvSpPr/>
            <p:nvPr/>
          </p:nvSpPr>
          <p:spPr>
            <a:xfrm>
              <a:off x="8101835" y="5479465"/>
              <a:ext cx="200963" cy="451151"/>
            </a:xfrm>
            <a:prstGeom prst="homePlate">
              <a:avLst>
                <a:gd name="adj" fmla="val 98948"/>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矢印: 五方向 33">
              <a:extLst>
                <a:ext uri="{FF2B5EF4-FFF2-40B4-BE49-F238E27FC236}">
                  <a16:creationId xmlns:a16="http://schemas.microsoft.com/office/drawing/2014/main" id="{C956E7F1-5F4B-4C9D-8988-518F975D7DC2}"/>
                </a:ext>
              </a:extLst>
            </p:cNvPr>
            <p:cNvSpPr/>
            <p:nvPr/>
          </p:nvSpPr>
          <p:spPr>
            <a:xfrm>
              <a:off x="9839561" y="5485236"/>
              <a:ext cx="200963" cy="451151"/>
            </a:xfrm>
            <a:prstGeom prst="homePlate">
              <a:avLst>
                <a:gd name="adj" fmla="val 98948"/>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BF865B86-4615-4A09-A076-BB205D3A1F4A}"/>
                </a:ext>
              </a:extLst>
            </p:cNvPr>
            <p:cNvSpPr txBox="1"/>
            <p:nvPr/>
          </p:nvSpPr>
          <p:spPr>
            <a:xfrm>
              <a:off x="4999812" y="5850868"/>
              <a:ext cx="1089655" cy="317642"/>
            </a:xfrm>
            <a:prstGeom prst="rect">
              <a:avLst/>
            </a:prstGeom>
            <a:noFill/>
          </p:spPr>
          <p:txBody>
            <a:bodyPr wrap="square" rtlCol="0">
              <a:spAutoFit/>
            </a:bodyPr>
            <a:lstStyle/>
            <a:p>
              <a:r>
                <a:rPr kumimoji="1" lang="ja-JP" altLang="en-US" sz="1100" b="1" dirty="0">
                  <a:latin typeface="BIZ UDPゴシック" panose="020B0400000000000000" pitchFamily="50" charset="-128"/>
                  <a:ea typeface="BIZ UDPゴシック" panose="020B0400000000000000" pitchFamily="50" charset="-128"/>
                </a:rPr>
                <a:t>状況を把握する</a:t>
              </a:r>
              <a:endParaRPr kumimoji="1" lang="en-US" altLang="ja-JP" sz="1100" b="1" dirty="0">
                <a:latin typeface="BIZ UDPゴシック" panose="020B0400000000000000" pitchFamily="50" charset="-128"/>
                <a:ea typeface="BIZ UDPゴシック" panose="020B0400000000000000" pitchFamily="50" charset="-128"/>
              </a:endParaRPr>
            </a:p>
            <a:p>
              <a:r>
                <a:rPr kumimoji="1" lang="ja-JP" altLang="en-US" sz="1100" b="1" dirty="0">
                  <a:latin typeface="BIZ UDPゴシック" panose="020B0400000000000000" pitchFamily="50" charset="-128"/>
                  <a:ea typeface="BIZ UDPゴシック" panose="020B0400000000000000" pitchFamily="50" charset="-128"/>
                </a:rPr>
                <a:t>　　　　 理解する</a:t>
              </a:r>
            </a:p>
          </p:txBody>
        </p:sp>
        <p:sp>
          <p:nvSpPr>
            <p:cNvPr id="36" name="テキスト ボックス 35">
              <a:extLst>
                <a:ext uri="{FF2B5EF4-FFF2-40B4-BE49-F238E27FC236}">
                  <a16:creationId xmlns:a16="http://schemas.microsoft.com/office/drawing/2014/main" id="{74F34817-6118-4C0D-A2CD-386875B359A6}"/>
                </a:ext>
              </a:extLst>
            </p:cNvPr>
            <p:cNvSpPr txBox="1"/>
            <p:nvPr/>
          </p:nvSpPr>
          <p:spPr>
            <a:xfrm>
              <a:off x="6741525" y="5549346"/>
              <a:ext cx="1031150" cy="442430"/>
            </a:xfrm>
            <a:prstGeom prst="rect">
              <a:avLst/>
            </a:prstGeom>
            <a:noFill/>
          </p:spPr>
          <p:txBody>
            <a:bodyPr wrap="square" rtlCol="0">
              <a:spAutoFit/>
            </a:bodyPr>
            <a:lstStyle/>
            <a:p>
              <a:pPr algn="ctr"/>
              <a:r>
                <a:rPr kumimoji="1" lang="ja-JP" altLang="en-US" sz="1100" b="1" dirty="0">
                  <a:latin typeface="BIZ UDPゴシック" panose="020B0400000000000000" pitchFamily="50" charset="-128"/>
                  <a:ea typeface="BIZ UDPゴシック" panose="020B0400000000000000" pitchFamily="50" charset="-128"/>
                </a:rPr>
                <a:t>アセスメント</a:t>
              </a:r>
              <a:endParaRPr kumimoji="1" lang="en-US" altLang="ja-JP" sz="1100" b="1" dirty="0">
                <a:latin typeface="BIZ UDPゴシック" panose="020B0400000000000000" pitchFamily="50" charset="-128"/>
                <a:ea typeface="BIZ UDPゴシック" panose="020B0400000000000000" pitchFamily="50" charset="-128"/>
              </a:endParaRPr>
            </a:p>
            <a:p>
              <a:pPr algn="ctr"/>
              <a:r>
                <a:rPr kumimoji="1" lang="ja-JP" altLang="en-US" sz="1100" b="1" dirty="0">
                  <a:latin typeface="BIZ UDPゴシック" panose="020B0400000000000000" pitchFamily="50" charset="-128"/>
                  <a:ea typeface="BIZ UDPゴシック" panose="020B0400000000000000" pitchFamily="50" charset="-128"/>
                </a:rPr>
                <a:t>プランニング</a:t>
              </a:r>
              <a:endParaRPr kumimoji="1" lang="en-US" altLang="ja-JP" sz="1100" b="1" dirty="0">
                <a:latin typeface="BIZ UDPゴシック" panose="020B0400000000000000" pitchFamily="50" charset="-128"/>
                <a:ea typeface="BIZ UDPゴシック" panose="020B0400000000000000" pitchFamily="50" charset="-128"/>
              </a:endParaRPr>
            </a:p>
            <a:p>
              <a:pPr algn="ctr"/>
              <a:r>
                <a:rPr kumimoji="1" lang="ja-JP" altLang="en-US" sz="1100" b="1" dirty="0">
                  <a:latin typeface="BIZ UDPゴシック" panose="020B0400000000000000" pitchFamily="50" charset="-128"/>
                  <a:ea typeface="BIZ UDPゴシック" panose="020B0400000000000000" pitchFamily="50" charset="-128"/>
                </a:rPr>
                <a:t>役割分担</a:t>
              </a:r>
            </a:p>
          </p:txBody>
        </p:sp>
        <p:sp>
          <p:nvSpPr>
            <p:cNvPr id="37" name="テキスト ボックス 36">
              <a:extLst>
                <a:ext uri="{FF2B5EF4-FFF2-40B4-BE49-F238E27FC236}">
                  <a16:creationId xmlns:a16="http://schemas.microsoft.com/office/drawing/2014/main" id="{A467EE58-2DB7-4862-9B24-95D57D0A49CD}"/>
                </a:ext>
              </a:extLst>
            </p:cNvPr>
            <p:cNvSpPr txBox="1"/>
            <p:nvPr/>
          </p:nvSpPr>
          <p:spPr>
            <a:xfrm>
              <a:off x="8572582" y="5554583"/>
              <a:ext cx="981927" cy="442430"/>
            </a:xfrm>
            <a:prstGeom prst="rect">
              <a:avLst/>
            </a:prstGeom>
            <a:noFill/>
          </p:spPr>
          <p:txBody>
            <a:bodyPr wrap="square" rtlCol="0">
              <a:spAutoFit/>
            </a:bodyPr>
            <a:lstStyle/>
            <a:p>
              <a:r>
                <a:rPr kumimoji="1" lang="ja-JP" altLang="en-US" sz="1100" b="1" dirty="0">
                  <a:latin typeface="BIZ UDPゴシック" panose="020B0400000000000000" pitchFamily="50" charset="-128"/>
                  <a:ea typeface="BIZ UDPゴシック" panose="020B0400000000000000" pitchFamily="50" charset="-128"/>
                </a:rPr>
                <a:t>信頼関係のある人からアプローチ</a:t>
              </a:r>
            </a:p>
          </p:txBody>
        </p:sp>
        <p:sp>
          <p:nvSpPr>
            <p:cNvPr id="42" name="テキスト ボックス 41">
              <a:extLst>
                <a:ext uri="{FF2B5EF4-FFF2-40B4-BE49-F238E27FC236}">
                  <a16:creationId xmlns:a16="http://schemas.microsoft.com/office/drawing/2014/main" id="{951FE3AA-7AC6-4A4D-BEB1-91DDE0CA4BD6}"/>
                </a:ext>
              </a:extLst>
            </p:cNvPr>
            <p:cNvSpPr txBox="1"/>
            <p:nvPr/>
          </p:nvSpPr>
          <p:spPr>
            <a:xfrm>
              <a:off x="10439381" y="5368953"/>
              <a:ext cx="796157" cy="597802"/>
            </a:xfrm>
            <a:prstGeom prst="rect">
              <a:avLst/>
            </a:prstGeom>
            <a:noFill/>
          </p:spPr>
          <p:txBody>
            <a:bodyPr wrap="square" rtlCol="0">
              <a:spAutoFit/>
            </a:bodyPr>
            <a:lstStyle/>
            <a:p>
              <a:pPr algn="ctr">
                <a:lnSpc>
                  <a:spcPct val="150000"/>
                </a:lnSpc>
              </a:pPr>
              <a:r>
                <a:rPr kumimoji="1" lang="ja-JP" altLang="en-US" sz="1100" b="1" dirty="0">
                  <a:latin typeface="BIZ UDPゴシック" panose="020B0400000000000000" pitchFamily="50" charset="-128"/>
                  <a:ea typeface="BIZ UDPゴシック" panose="020B0400000000000000" pitchFamily="50" charset="-128"/>
                </a:rPr>
                <a:t>（同意を得て）</a:t>
              </a:r>
              <a:endParaRPr kumimoji="1" lang="en-US" altLang="ja-JP" sz="1100" b="1" dirty="0">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1100" b="1" dirty="0">
                  <a:latin typeface="BIZ UDPゴシック" panose="020B0400000000000000" pitchFamily="50" charset="-128"/>
                  <a:ea typeface="BIZ UDPゴシック" panose="020B0400000000000000" pitchFamily="50" charset="-128"/>
                </a:rPr>
                <a:t>支援を</a:t>
              </a:r>
              <a:endParaRPr kumimoji="1" lang="en-US" altLang="ja-JP" sz="1100" b="1" dirty="0">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1100" b="1" dirty="0">
                  <a:latin typeface="BIZ UDPゴシック" panose="020B0400000000000000" pitchFamily="50" charset="-128"/>
                  <a:ea typeface="BIZ UDPゴシック" panose="020B0400000000000000" pitchFamily="50" charset="-128"/>
                </a:rPr>
                <a:t>スタート</a:t>
              </a:r>
            </a:p>
          </p:txBody>
        </p:sp>
        <p:sp>
          <p:nvSpPr>
            <p:cNvPr id="43" name="テキスト ボックス 42">
              <a:extLst>
                <a:ext uri="{FF2B5EF4-FFF2-40B4-BE49-F238E27FC236}">
                  <a16:creationId xmlns:a16="http://schemas.microsoft.com/office/drawing/2014/main" id="{F9A740FC-797E-4791-8CDC-B9E4D33CB43A}"/>
                </a:ext>
              </a:extLst>
            </p:cNvPr>
            <p:cNvSpPr txBox="1"/>
            <p:nvPr/>
          </p:nvSpPr>
          <p:spPr>
            <a:xfrm>
              <a:off x="4970374" y="5143081"/>
              <a:ext cx="1143748" cy="317642"/>
            </a:xfrm>
            <a:prstGeom prst="rect">
              <a:avLst/>
            </a:prstGeom>
            <a:noFill/>
          </p:spPr>
          <p:txBody>
            <a:bodyPr wrap="square" rtlCol="0">
              <a:spAutoFit/>
            </a:bodyPr>
            <a:lstStyle/>
            <a:p>
              <a:pPr algn="ctr"/>
              <a:r>
                <a:rPr kumimoji="1" lang="ja-JP" altLang="en-US" sz="1100" b="1" dirty="0">
                  <a:latin typeface="BIZ UDPゴシック" panose="020B0400000000000000" pitchFamily="50" charset="-128"/>
                  <a:ea typeface="BIZ UDPゴシック" panose="020B0400000000000000" pitchFamily="50" charset="-128"/>
                </a:rPr>
                <a:t>気持ち・状況の</a:t>
              </a:r>
              <a:endParaRPr kumimoji="1" lang="en-US" altLang="ja-JP" sz="1100" b="1" dirty="0">
                <a:latin typeface="BIZ UDPゴシック" panose="020B0400000000000000" pitchFamily="50" charset="-128"/>
                <a:ea typeface="BIZ UDPゴシック" panose="020B0400000000000000" pitchFamily="50" charset="-128"/>
              </a:endParaRPr>
            </a:p>
            <a:p>
              <a:pPr algn="ctr"/>
              <a:r>
                <a:rPr kumimoji="1" lang="ja-JP" altLang="en-US" sz="1100" b="1" dirty="0">
                  <a:latin typeface="BIZ UDPゴシック" panose="020B0400000000000000" pitchFamily="50" charset="-128"/>
                  <a:ea typeface="BIZ UDPゴシック" panose="020B0400000000000000" pitchFamily="50" charset="-128"/>
                </a:rPr>
                <a:t>把握</a:t>
              </a:r>
            </a:p>
          </p:txBody>
        </p:sp>
      </p:grpSp>
    </p:spTree>
    <p:extLst>
      <p:ext uri="{BB962C8B-B14F-4D97-AF65-F5344CB8AC3E}">
        <p14:creationId xmlns:p14="http://schemas.microsoft.com/office/powerpoint/2010/main" val="42940271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人形, おもちゃ が含まれている画像&#10;&#10;自動的に生成された説明">
            <a:extLst>
              <a:ext uri="{FF2B5EF4-FFF2-40B4-BE49-F238E27FC236}">
                <a16:creationId xmlns:a16="http://schemas.microsoft.com/office/drawing/2014/main" id="{604A8529-1E96-D700-06EE-622412CB2F14}"/>
              </a:ext>
            </a:extLst>
          </p:cNvPr>
          <p:cNvPicPr>
            <a:picLocks noChangeAspect="1"/>
          </p:cNvPicPr>
          <p:nvPr/>
        </p:nvPicPr>
        <p:blipFill>
          <a:blip r:embed="rId2"/>
          <a:stretch>
            <a:fillRect/>
          </a:stretch>
        </p:blipFill>
        <p:spPr>
          <a:xfrm>
            <a:off x="9893300" y="475644"/>
            <a:ext cx="1825706" cy="2597755"/>
          </a:xfrm>
          <a:prstGeom prst="rect">
            <a:avLst/>
          </a:prstGeom>
        </p:spPr>
      </p:pic>
      <p:pic>
        <p:nvPicPr>
          <p:cNvPr id="9" name="図 8" descr="アイコン が含まれている画像&#10;&#10;自動的に生成された説明">
            <a:extLst>
              <a:ext uri="{FF2B5EF4-FFF2-40B4-BE49-F238E27FC236}">
                <a16:creationId xmlns:a16="http://schemas.microsoft.com/office/drawing/2014/main" id="{B9F22F0F-17BD-6D13-0D50-B8E8218125BB}"/>
              </a:ext>
            </a:extLst>
          </p:cNvPr>
          <p:cNvPicPr>
            <a:picLocks noChangeAspect="1"/>
          </p:cNvPicPr>
          <p:nvPr/>
        </p:nvPicPr>
        <p:blipFill>
          <a:blip r:embed="rId3"/>
          <a:stretch>
            <a:fillRect/>
          </a:stretch>
        </p:blipFill>
        <p:spPr>
          <a:xfrm>
            <a:off x="10439400" y="4829094"/>
            <a:ext cx="1279606" cy="1279606"/>
          </a:xfrm>
          <a:prstGeom prst="rect">
            <a:avLst/>
          </a:prstGeom>
        </p:spPr>
      </p:pic>
      <p:sp>
        <p:nvSpPr>
          <p:cNvPr id="10" name="テキスト ボックス 9">
            <a:extLst>
              <a:ext uri="{FF2B5EF4-FFF2-40B4-BE49-F238E27FC236}">
                <a16:creationId xmlns:a16="http://schemas.microsoft.com/office/drawing/2014/main" id="{DDE4D602-A55F-5CEC-A49D-01D18850D4EA}"/>
              </a:ext>
            </a:extLst>
          </p:cNvPr>
          <p:cNvSpPr txBox="1"/>
          <p:nvPr/>
        </p:nvSpPr>
        <p:spPr>
          <a:xfrm>
            <a:off x="10439400" y="6108700"/>
            <a:ext cx="1279606" cy="276999"/>
          </a:xfrm>
          <a:prstGeom prst="rect">
            <a:avLst/>
          </a:prstGeom>
          <a:noFill/>
        </p:spPr>
        <p:txBody>
          <a:bodyPr wrap="square" rtlCol="0">
            <a:spAutoFit/>
          </a:bodyPr>
          <a:lstStyle/>
          <a:p>
            <a:pPr algn="ctr"/>
            <a:r>
              <a:rPr kumimoji="1" lang="ja-JP" altLang="en-US" sz="1200"/>
              <a:t>大阪市</a:t>
            </a:r>
            <a:r>
              <a:rPr kumimoji="1" lang="en-US" altLang="ja-JP" sz="1200" dirty="0"/>
              <a:t>HP</a:t>
            </a:r>
            <a:r>
              <a:rPr kumimoji="1" lang="ja-JP" altLang="en-US" sz="1200"/>
              <a:t>より</a:t>
            </a:r>
          </a:p>
        </p:txBody>
      </p:sp>
      <p:pic>
        <p:nvPicPr>
          <p:cNvPr id="12" name="図 11" descr="テキスト&#10;&#10;中程度の精度で自動的に生成された説明">
            <a:extLst>
              <a:ext uri="{FF2B5EF4-FFF2-40B4-BE49-F238E27FC236}">
                <a16:creationId xmlns:a16="http://schemas.microsoft.com/office/drawing/2014/main" id="{650EFB80-4C8C-0046-FF16-3BC2DDC975F3}"/>
              </a:ext>
            </a:extLst>
          </p:cNvPr>
          <p:cNvPicPr>
            <a:picLocks noChangeAspect="1"/>
          </p:cNvPicPr>
          <p:nvPr/>
        </p:nvPicPr>
        <p:blipFill>
          <a:blip r:embed="rId4"/>
          <a:stretch>
            <a:fillRect/>
          </a:stretch>
        </p:blipFill>
        <p:spPr>
          <a:xfrm>
            <a:off x="670624" y="476418"/>
            <a:ext cx="9133776" cy="6026760"/>
          </a:xfrm>
          <a:prstGeom prst="rect">
            <a:avLst/>
          </a:prstGeom>
        </p:spPr>
      </p:pic>
    </p:spTree>
    <p:extLst>
      <p:ext uri="{BB962C8B-B14F-4D97-AF65-F5344CB8AC3E}">
        <p14:creationId xmlns:p14="http://schemas.microsoft.com/office/powerpoint/2010/main" val="26543905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lang="ja-JP" altLang="en-US" b="1" dirty="0">
                <a:latin typeface="メイリオ" panose="020B0604030504040204" pitchFamily="50" charset="-128"/>
                <a:ea typeface="メイリオ" panose="020B0604030504040204" pitchFamily="50" charset="-128"/>
              </a:rPr>
              <a:t>ヤングケアラーとは</a:t>
            </a:r>
            <a:endParaRPr kumimoji="1" lang="ja-JP" altLang="en-US" b="1" dirty="0">
              <a:latin typeface="メイリオ" panose="020B0604030504040204" pitchFamily="50" charset="-128"/>
              <a:ea typeface="メイリオ" panose="020B0604030504040204" pitchFamily="50" charset="-128"/>
            </a:endParaRPr>
          </a:p>
        </p:txBody>
      </p:sp>
      <p:sp>
        <p:nvSpPr>
          <p:cNvPr id="4" name="スライド番号プレースホルダー 3">
            <a:extLst>
              <a:ext uri="{FF2B5EF4-FFF2-40B4-BE49-F238E27FC236}">
                <a16:creationId xmlns:a16="http://schemas.microsoft.com/office/drawing/2014/main" id="{02E0B8E5-278F-488F-A772-451488BF582D}"/>
              </a:ext>
            </a:extLst>
          </p:cNvPr>
          <p:cNvSpPr>
            <a:spLocks noGrp="1"/>
          </p:cNvSpPr>
          <p:nvPr>
            <p:ph type="sldNum" sz="quarter" idx="12"/>
          </p:nvPr>
        </p:nvSpPr>
        <p:spPr/>
        <p:txBody>
          <a:bodyPr/>
          <a:lstStyle/>
          <a:p>
            <a:fld id="{57AF920D-47DC-4914-A130-523A52889D7B}" type="slidenum">
              <a:rPr lang="ja-JP" altLang="en-US" smtClean="0"/>
              <a:pPr/>
              <a:t>2</a:t>
            </a:fld>
            <a:endParaRPr lang="ja-JP" altLang="en-US" dirty="0"/>
          </a:p>
        </p:txBody>
      </p:sp>
      <p:sp>
        <p:nvSpPr>
          <p:cNvPr id="17" name="テキスト ボックス 16"/>
          <p:cNvSpPr txBox="1"/>
          <p:nvPr/>
        </p:nvSpPr>
        <p:spPr>
          <a:xfrm>
            <a:off x="948000" y="2498647"/>
            <a:ext cx="10419180" cy="1512000"/>
          </a:xfrm>
          <a:prstGeom prst="roundRect">
            <a:avLst>
              <a:gd name="adj" fmla="val 0"/>
            </a:avLst>
          </a:prstGeom>
          <a:solidFill>
            <a:srgbClr val="FFFFCC"/>
          </a:solidFill>
          <a:ln>
            <a:solidFill>
              <a:schemeClr val="accent4"/>
            </a:solidFill>
            <a:prstDash val="solid"/>
          </a:ln>
        </p:spPr>
        <p:txBody>
          <a:bodyPr wrap="square" rtlCol="0" anchor="ctr">
            <a:noAutofit/>
          </a:bodyPr>
          <a:lstStyle/>
          <a:p>
            <a:pPr marL="0" marR="0" lvl="0" indent="0" defTabSz="914400" rtl="0" eaLnBrk="1" fontAlgn="auto" latinLnBrk="0" hangingPunct="1">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accent4"/>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a:t>
            </a:r>
            <a:r>
              <a:rPr kumimoji="1" lang="ja-JP" altLang="en-US" sz="1800" b="0" i="0" u="none" strike="noStrike" kern="1200" cap="none" spc="0" normalizeH="0" baseline="0" noProof="0" dirty="0">
                <a:ln>
                  <a:noFill/>
                </a:ln>
                <a:solidFill>
                  <a:srgbClr val="FF00FF"/>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kumimoji="1" lang="ja-JP" altLang="en-US"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ヤングケアラーの定義</a:t>
            </a:r>
            <a:endParaRPr kumimoji="1" lang="en-US" altLang="ja-JP" sz="2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288000" lvl="1">
              <a:lnSpc>
                <a:spcPct val="120000"/>
              </a:lnSpc>
              <a:defRPr/>
            </a:pPr>
            <a:r>
              <a:rPr kumimoji="1" lang="ja-JP" altLang="en-US" sz="2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家族の介護その他の日常生活上の世話を過度（＊）に行っていると</a:t>
            </a:r>
            <a:endParaRPr kumimoji="1" lang="en-US" altLang="ja-JP" sz="2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288000" lvl="1">
              <a:lnSpc>
                <a:spcPct val="120000"/>
              </a:lnSpc>
              <a:defRPr/>
            </a:pPr>
            <a:r>
              <a:rPr kumimoji="1" lang="ja-JP" altLang="en-US" sz="2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認められる子ども・若者</a:t>
            </a:r>
            <a:endParaRPr kumimoji="1" lang="en-US" altLang="ja-JP" sz="2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37" name="正方形/長方形 36"/>
          <p:cNvSpPr/>
          <p:nvPr/>
        </p:nvSpPr>
        <p:spPr>
          <a:xfrm>
            <a:off x="635970" y="1624951"/>
            <a:ext cx="10741946"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0" i="0" u="none" strike="noStrike" baseline="0" dirty="0">
                <a:latin typeface="BIZ UDPゴシック" panose="020B0400000000000000" pitchFamily="50" charset="-128"/>
                <a:ea typeface="BIZ UDPゴシック" panose="020B0400000000000000" pitchFamily="50" charset="-128"/>
              </a:rPr>
              <a:t>令和</a:t>
            </a:r>
            <a:r>
              <a:rPr lang="en-US" altLang="ja-JP" sz="2000" b="0" i="0" u="none" strike="noStrike" baseline="0" dirty="0">
                <a:latin typeface="BIZ UDPゴシック" panose="020B0400000000000000" pitchFamily="50" charset="-128"/>
                <a:ea typeface="BIZ UDPゴシック" panose="020B0400000000000000" pitchFamily="50" charset="-128"/>
              </a:rPr>
              <a:t>6</a:t>
            </a:r>
            <a:r>
              <a:rPr lang="ja-JP" altLang="en-US" sz="2000" b="0" i="0" u="none" strike="noStrike" baseline="0" dirty="0">
                <a:latin typeface="BIZ UDPゴシック" panose="020B0400000000000000" pitchFamily="50" charset="-128"/>
                <a:ea typeface="BIZ UDPゴシック" panose="020B0400000000000000" pitchFamily="50" charset="-128"/>
              </a:rPr>
              <a:t>年６月に、子ども・若者育成支援推進法が改正され、国・地方公共団体等が</a:t>
            </a:r>
            <a:r>
              <a:rPr lang="ja-JP" altLang="en-US" sz="2000" b="1" i="0" u="none" strike="noStrike" baseline="0" dirty="0">
                <a:solidFill>
                  <a:srgbClr val="FF0000"/>
                </a:solidFill>
                <a:latin typeface="BIZ UDPゴシック" panose="020B0400000000000000" pitchFamily="50" charset="-128"/>
                <a:ea typeface="BIZ UDPゴシック" panose="020B0400000000000000" pitchFamily="50" charset="-128"/>
              </a:rPr>
              <a:t>各種支援に努めるべき対象</a:t>
            </a:r>
            <a:r>
              <a:rPr lang="ja-JP" altLang="en-US" sz="2000" b="0" i="0" u="none" strike="noStrike" baseline="0" dirty="0">
                <a:latin typeface="BIZ UDPゴシック" panose="020B0400000000000000" pitchFamily="50" charset="-128"/>
                <a:ea typeface="BIZ UDPゴシック" panose="020B0400000000000000" pitchFamily="50" charset="-128"/>
              </a:rPr>
              <a:t>にヤングケアラーが明記されました（法第</a:t>
            </a:r>
            <a:r>
              <a:rPr lang="en-US" altLang="ja-JP" sz="2000" b="0" i="0" u="none" strike="noStrike" baseline="0" dirty="0">
                <a:latin typeface="BIZ UDPゴシック" panose="020B0400000000000000" pitchFamily="50" charset="-128"/>
                <a:ea typeface="BIZ UDPゴシック" panose="020B0400000000000000" pitchFamily="50" charset="-128"/>
              </a:rPr>
              <a:t>15</a:t>
            </a:r>
            <a:r>
              <a:rPr lang="ja-JP" altLang="en-US" sz="2000" b="0" i="0" u="none" strike="noStrike" baseline="0" dirty="0">
                <a:latin typeface="BIZ UDPゴシック" panose="020B0400000000000000" pitchFamily="50" charset="-128"/>
                <a:ea typeface="BIZ UDPゴシック" panose="020B0400000000000000" pitchFamily="50" charset="-128"/>
              </a:rPr>
              <a:t>条参照）。</a:t>
            </a:r>
            <a:endParaRPr kumimoji="1" lang="ja-JP" altLang="en-US" sz="2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713D22D9-DDB3-40FE-AC20-137EA36E8F12}"/>
              </a:ext>
            </a:extLst>
          </p:cNvPr>
          <p:cNvSpPr txBox="1"/>
          <p:nvPr/>
        </p:nvSpPr>
        <p:spPr>
          <a:xfrm>
            <a:off x="948000" y="4223635"/>
            <a:ext cx="10598958" cy="222535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1600" dirty="0">
                <a:solidFill>
                  <a:prstClr val="black"/>
                </a:solidFill>
                <a:latin typeface="BIZ UDPゴシック" panose="020B0400000000000000" pitchFamily="50" charset="-128"/>
                <a:ea typeface="BIZ UDPゴシック" panose="020B0400000000000000" pitchFamily="50" charset="-128"/>
              </a:rPr>
              <a:t>（＊）こどもにおいてはこどもとしての健やかな成長・発達に必要な時間（遊び・勉強等）を、若者においては自立に向けた移行期として必要な時間（勉強・就職準備等）を奪われたり、ケアに伴い身体的・精神的負荷がかかったりすることによって、負担が重い状態になっている場合を指すものであること。</a:t>
            </a:r>
            <a:endParaRPr lang="en-US" altLang="ja-JP" sz="1600"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1600" dirty="0">
                <a:solidFill>
                  <a:prstClr val="black"/>
                </a:solidFill>
                <a:latin typeface="BIZ UDPゴシック" panose="020B0400000000000000" pitchFamily="50" charset="-128"/>
                <a:ea typeface="BIZ UDPゴシック" panose="020B0400000000000000" pitchFamily="50" charset="-128"/>
              </a:rPr>
              <a:t>都道府県及び市区町村（こども家庭センター等）において支援対象であるかの判断を行うに当たっては、その範囲を狭めることのないように十分留意し、一人一人のこども・若者の客観的な状況と主観的な受け止め等を踏まえながら、その最善の利益の観点から、個別に判断していくことが重要であること。</a:t>
            </a:r>
            <a:endParaRPr lang="en-US" altLang="ja-JP" sz="1600"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50000"/>
              </a:lnSpc>
              <a:spcBef>
                <a:spcPts val="0"/>
              </a:spcBef>
              <a:spcAft>
                <a:spcPts val="0"/>
              </a:spcAft>
              <a:buClrTx/>
              <a:buSzTx/>
              <a:buFontTx/>
              <a:buNone/>
              <a:tabLst/>
              <a:defRPr/>
            </a:pPr>
            <a:endParaRPr lang="en-US" altLang="ja-JP" sz="1050" b="0" i="0" u="none" strike="noStrike" baseline="0" dirty="0">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1050" b="0" i="0" u="none" strike="noStrike" baseline="0" dirty="0">
                <a:latin typeface="BIZ UDPゴシック" panose="020B0400000000000000" pitchFamily="50" charset="-128"/>
                <a:ea typeface="BIZ UDPゴシック" panose="020B0400000000000000" pitchFamily="50" charset="-128"/>
              </a:rPr>
              <a:t>子ども・若者育成支援推進法及び「子ども・子育て支援法等の一部を改正する法律」の一部施行について（ヤングケアラー関係）令和</a:t>
            </a:r>
            <a:r>
              <a:rPr lang="en-US" altLang="ja-JP" sz="1050" b="0" i="0" u="none" strike="noStrike" baseline="0" dirty="0">
                <a:latin typeface="BIZ UDPゴシック" panose="020B0400000000000000" pitchFamily="50" charset="-128"/>
                <a:ea typeface="BIZ UDPゴシック" panose="020B0400000000000000" pitchFamily="50" charset="-128"/>
              </a:rPr>
              <a:t>6</a:t>
            </a:r>
            <a:r>
              <a:rPr lang="ja-JP" altLang="en-US" sz="1050" b="0" i="0" u="none" strike="noStrike" baseline="0" dirty="0">
                <a:latin typeface="BIZ UDPゴシック" panose="020B0400000000000000" pitchFamily="50" charset="-128"/>
                <a:ea typeface="BIZ UDPゴシック" panose="020B0400000000000000" pitchFamily="50" charset="-128"/>
              </a:rPr>
              <a:t>年</a:t>
            </a:r>
            <a:r>
              <a:rPr lang="en-US" altLang="ja-JP" sz="1050" dirty="0">
                <a:latin typeface="BIZ UDPゴシック" panose="020B0400000000000000" pitchFamily="50" charset="-128"/>
                <a:ea typeface="BIZ UDPゴシック" panose="020B0400000000000000" pitchFamily="50" charset="-128"/>
              </a:rPr>
              <a:t>6</a:t>
            </a:r>
            <a:r>
              <a:rPr lang="ja-JP" altLang="en-US" sz="1050" b="0" i="0" u="none" strike="noStrike" baseline="0" dirty="0">
                <a:latin typeface="BIZ UDPゴシック" panose="020B0400000000000000" pitchFamily="50" charset="-128"/>
                <a:ea typeface="BIZ UDPゴシック" panose="020B0400000000000000" pitchFamily="50" charset="-128"/>
              </a:rPr>
              <a:t>月</a:t>
            </a:r>
            <a:r>
              <a:rPr lang="en-US" altLang="ja-JP" sz="1050" b="0" i="0" u="none" strike="noStrike" baseline="0" dirty="0">
                <a:latin typeface="BIZ UDPゴシック" panose="020B0400000000000000" pitchFamily="50" charset="-128"/>
                <a:ea typeface="BIZ UDPゴシック" panose="020B0400000000000000" pitchFamily="50" charset="-128"/>
              </a:rPr>
              <a:t>12</a:t>
            </a:r>
            <a:r>
              <a:rPr lang="ja-JP" altLang="en-US" sz="1050" b="0" i="0" u="none" strike="noStrike" baseline="0" dirty="0">
                <a:latin typeface="BIZ UDPゴシック" panose="020B0400000000000000" pitchFamily="50" charset="-128"/>
                <a:ea typeface="BIZ UDPゴシック" panose="020B0400000000000000" pitchFamily="50" charset="-128"/>
              </a:rPr>
              <a:t>日こども家庭庁支援局長通知</a:t>
            </a:r>
            <a:r>
              <a:rPr kumimoji="1" lang="ja-JP" altLang="en-US"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　</a:t>
            </a:r>
            <a:endParaRPr kumimoji="1" lang="en-US" altLang="ja-JP" sz="16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535960277"/>
      </p:ext>
    </p:extLst>
  </p:cSld>
  <p:clrMapOvr>
    <a:masterClrMapping/>
  </p:clrMapOvr>
  <mc:AlternateContent xmlns:mc="http://schemas.openxmlformats.org/markup-compatibility/2006" xmlns:p14="http://schemas.microsoft.com/office/powerpoint/2010/main">
    <mc:Choice Requires="p14">
      <p:transition spd="slow" p14:dur="2000" advTm="102144"/>
    </mc:Choice>
    <mc:Fallback xmlns="">
      <p:transition spd="slow" advTm="102144"/>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角丸四角形 9">
            <a:extLst>
              <a:ext uri="{FF2B5EF4-FFF2-40B4-BE49-F238E27FC236}">
                <a16:creationId xmlns:a16="http://schemas.microsoft.com/office/drawing/2014/main" id="{CEFBD4E3-62A5-A3B7-77F6-1B0EBA0E760F}"/>
              </a:ext>
            </a:extLst>
          </p:cNvPr>
          <p:cNvSpPr/>
          <p:nvPr/>
        </p:nvSpPr>
        <p:spPr>
          <a:xfrm>
            <a:off x="623888" y="1371830"/>
            <a:ext cx="11014956" cy="4948320"/>
          </a:xfrm>
          <a:prstGeom prst="roundRect">
            <a:avLst>
              <a:gd name="adj" fmla="val 4204"/>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kumimoji="1" lang="ja-JP" altLang="en-US" dirty="0"/>
              <a:t>連携して行う支援の必要性</a:t>
            </a:r>
          </a:p>
        </p:txBody>
      </p:sp>
      <p:sp>
        <p:nvSpPr>
          <p:cNvPr id="13" name="テキスト ボックス 12">
            <a:extLst>
              <a:ext uri="{FF2B5EF4-FFF2-40B4-BE49-F238E27FC236}">
                <a16:creationId xmlns:a16="http://schemas.microsoft.com/office/drawing/2014/main" id="{19659049-B8D7-8A12-A170-D55735C9F534}"/>
              </a:ext>
            </a:extLst>
          </p:cNvPr>
          <p:cNvSpPr txBox="1"/>
          <p:nvPr/>
        </p:nvSpPr>
        <p:spPr>
          <a:xfrm>
            <a:off x="977753" y="2030056"/>
            <a:ext cx="4726976" cy="1815882"/>
          </a:xfrm>
          <a:prstGeom prst="rect">
            <a:avLst/>
          </a:prstGeom>
          <a:noFill/>
        </p:spPr>
        <p:txBody>
          <a:bodyPr wrap="square" lIns="91440" tIns="45720" rIns="91440" bIns="45720" rtlCol="0" anchor="t">
            <a:spAutoFit/>
          </a:bodyPr>
          <a:lstStyle/>
          <a:p>
            <a:r>
              <a:rPr kumimoji="1" lang="ja-JP" altLang="en-US" sz="1600" dirty="0">
                <a:latin typeface="メイリオ" panose="020B0604030504040204" pitchFamily="50" charset="-128"/>
                <a:ea typeface="メイリオ" panose="020B0604030504040204" pitchFamily="50" charset="-128"/>
              </a:rPr>
              <a:t>支援を考えるとき、次のような課題があるときがあります。</a:t>
            </a:r>
            <a:endParaRPr kumimoji="1" lang="en-US" altLang="ja-JP" sz="1600" dirty="0">
              <a:latin typeface="メイリオ" panose="020B0604030504040204" pitchFamily="50" charset="-128"/>
              <a:ea typeface="メイリオ" panose="020B0604030504040204" pitchFamily="50" charset="-128"/>
            </a:endParaRPr>
          </a:p>
          <a:p>
            <a:pPr>
              <a:lnSpc>
                <a:spcPct val="50000"/>
              </a:lnSpc>
            </a:pPr>
            <a:endParaRPr kumimoji="1" lang="en-US" altLang="ja-JP" sz="1600" dirty="0">
              <a:latin typeface="メイリオ" panose="020B0604030504040204" pitchFamily="50" charset="-128"/>
              <a:ea typeface="メイリオ" panose="020B0604030504040204" pitchFamily="50" charset="-128"/>
            </a:endParaRPr>
          </a:p>
          <a:p>
            <a:r>
              <a:rPr lang="ja-JP" altLang="en-US"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経済的な困窮や介護を要する状態、精神疾患などの様々な課題がある</a:t>
            </a:r>
            <a:endParaRPr kumimoji="1" lang="en-US" altLang="ja-JP" sz="1600" dirty="0">
              <a:latin typeface="メイリオ" panose="020B0604030504040204" pitchFamily="50" charset="-128"/>
              <a:ea typeface="メイリオ" panose="020B0604030504040204" pitchFamily="50" charset="-128"/>
            </a:endParaRPr>
          </a:p>
          <a:p>
            <a:pPr>
              <a:lnSpc>
                <a:spcPct val="50000"/>
              </a:lnSpc>
            </a:pPr>
            <a:endParaRPr lang="en-US" altLang="ja-JP" sz="1600" dirty="0">
              <a:latin typeface="メイリオ" panose="020B0604030504040204" pitchFamily="50" charset="-128"/>
              <a:ea typeface="メイリオ" panose="020B0604030504040204" pitchFamily="50" charset="-128"/>
            </a:endParaRPr>
          </a:p>
          <a:p>
            <a:r>
              <a:rPr lang="ja-JP" altLang="en-US" sz="1600" dirty="0">
                <a:latin typeface="メイリオ" panose="020B0604030504040204" pitchFamily="50" charset="-128"/>
                <a:ea typeface="メイリオ" panose="020B0604030504040204" pitchFamily="50" charset="-128"/>
              </a:rPr>
              <a:t>●</a:t>
            </a:r>
            <a:r>
              <a:rPr kumimoji="1" lang="ja-JP" altLang="en-US" sz="1600" dirty="0">
                <a:latin typeface="メイリオ" panose="020B0604030504040204" pitchFamily="50" charset="-128"/>
                <a:ea typeface="メイリオ" panose="020B0604030504040204" pitchFamily="50" charset="-128"/>
              </a:rPr>
              <a:t>伴走型の支援をしていても、自機関で解決できるか判断に悩む</a:t>
            </a:r>
            <a:endParaRPr lang="ja-JP" altLang="en-US" sz="1600" dirty="0">
              <a:latin typeface="メイリオ" panose="020B0604030504040204" pitchFamily="50" charset="-128"/>
              <a:ea typeface="メイリオ" panose="020B0604030504040204" pitchFamily="50" charset="-128"/>
            </a:endParaRPr>
          </a:p>
        </p:txBody>
      </p:sp>
      <p:pic>
        <p:nvPicPr>
          <p:cNvPr id="7" name="図 6">
            <a:extLst>
              <a:ext uri="{FF2B5EF4-FFF2-40B4-BE49-F238E27FC236}">
                <a16:creationId xmlns:a16="http://schemas.microsoft.com/office/drawing/2014/main" id="{C18DDD43-93F2-4C07-340B-EBE9B47E6403}"/>
              </a:ext>
            </a:extLst>
          </p:cNvPr>
          <p:cNvPicPr>
            <a:picLocks noChangeAspect="1"/>
          </p:cNvPicPr>
          <p:nvPr/>
        </p:nvPicPr>
        <p:blipFill>
          <a:blip r:embed="rId3"/>
          <a:stretch>
            <a:fillRect/>
          </a:stretch>
        </p:blipFill>
        <p:spPr>
          <a:xfrm>
            <a:off x="6028156" y="1993295"/>
            <a:ext cx="5400000" cy="3825937"/>
          </a:xfrm>
          <a:prstGeom prst="rect">
            <a:avLst/>
          </a:prstGeom>
          <a:effectLst>
            <a:glow rad="101600">
              <a:schemeClr val="bg1">
                <a:alpha val="40000"/>
              </a:schemeClr>
            </a:glow>
          </a:effectLst>
        </p:spPr>
      </p:pic>
      <p:sp>
        <p:nvSpPr>
          <p:cNvPr id="5" name="角丸四角形 9">
            <a:extLst>
              <a:ext uri="{FF2B5EF4-FFF2-40B4-BE49-F238E27FC236}">
                <a16:creationId xmlns:a16="http://schemas.microsoft.com/office/drawing/2014/main" id="{3AF83BB6-3EB9-0892-6017-18F1AD2606B4}"/>
              </a:ext>
            </a:extLst>
          </p:cNvPr>
          <p:cNvSpPr/>
          <p:nvPr/>
        </p:nvSpPr>
        <p:spPr>
          <a:xfrm>
            <a:off x="865014" y="4649596"/>
            <a:ext cx="4952454" cy="1080000"/>
          </a:xfrm>
          <a:prstGeom prst="roundRect">
            <a:avLst/>
          </a:prstGeom>
          <a:solidFill>
            <a:schemeClr val="bg1"/>
          </a:solidFill>
          <a:ln>
            <a:noFill/>
          </a:ln>
          <a:effectLst>
            <a:glow rad="63500">
              <a:schemeClr val="bg1">
                <a:alpha val="8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a:solidFill>
                  <a:schemeClr val="tx1"/>
                </a:solidFill>
                <a:latin typeface="メイリオ" panose="020B0604030504040204" pitchFamily="50" charset="-128"/>
                <a:ea typeface="メイリオ" panose="020B0604030504040204" pitchFamily="50" charset="-128"/>
              </a:rPr>
              <a:t>日頃から、地域にある機関にどんな方がいるのか知っておくと連携がしやすくなります。</a:t>
            </a:r>
            <a:endParaRPr lang="en-US" altLang="ja-JP" dirty="0">
              <a:solidFill>
                <a:schemeClr val="tx1"/>
              </a:solidFill>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AD9575EE-598D-9317-581A-DE9E3E5DFE9E}"/>
              </a:ext>
            </a:extLst>
          </p:cNvPr>
          <p:cNvSpPr txBox="1"/>
          <p:nvPr/>
        </p:nvSpPr>
        <p:spPr>
          <a:xfrm>
            <a:off x="5490820" y="6320149"/>
            <a:ext cx="7271580" cy="246221"/>
          </a:xfrm>
          <a:prstGeom prst="rect">
            <a:avLst/>
          </a:prstGeom>
          <a:noFill/>
        </p:spPr>
        <p:txBody>
          <a:bodyPr wrap="square" rtlCol="0">
            <a:spAutoFit/>
          </a:bodyPr>
          <a:lstStyle/>
          <a:p>
            <a:r>
              <a:rPr kumimoji="1" lang="en-US" altLang="ja-JP" sz="1000" dirty="0">
                <a:latin typeface="メイリオ" panose="020B0604030504040204" pitchFamily="50" charset="-128"/>
                <a:ea typeface="メイリオ" panose="020B0604030504040204" pitchFamily="50" charset="-128"/>
              </a:rPr>
              <a:t>R4</a:t>
            </a:r>
            <a:r>
              <a:rPr kumimoji="1" lang="ja-JP" altLang="en-US" sz="1000" dirty="0">
                <a:latin typeface="メイリオ" panose="020B0604030504040204" pitchFamily="50" charset="-128"/>
                <a:ea typeface="メイリオ" panose="020B0604030504040204" pitchFamily="50" charset="-128"/>
              </a:rPr>
              <a:t>年</a:t>
            </a:r>
            <a:r>
              <a:rPr kumimoji="1" lang="en-US" altLang="ja-JP" sz="1000" dirty="0">
                <a:latin typeface="メイリオ" panose="020B0604030504040204" pitchFamily="50" charset="-128"/>
                <a:ea typeface="メイリオ" panose="020B0604030504040204" pitchFamily="50" charset="-128"/>
              </a:rPr>
              <a:t>3</a:t>
            </a:r>
            <a:r>
              <a:rPr kumimoji="1" lang="ja-JP" altLang="en-US" sz="1000" dirty="0">
                <a:latin typeface="メイリオ" panose="020B0604030504040204" pitchFamily="50" charset="-128"/>
                <a:ea typeface="メイリオ" panose="020B0604030504040204" pitchFamily="50" charset="-128"/>
              </a:rPr>
              <a:t>月</a:t>
            </a:r>
            <a:r>
              <a:rPr kumimoji="1" lang="en-US" altLang="ja-JP" sz="1000" dirty="0">
                <a:latin typeface="メイリオ" panose="020B0604030504040204" pitchFamily="50" charset="-128"/>
                <a:ea typeface="メイリオ" panose="020B0604030504040204" pitchFamily="50" charset="-128"/>
              </a:rPr>
              <a:t> </a:t>
            </a:r>
            <a:r>
              <a:rPr lang="ja-JP" altLang="en-US" sz="1000" dirty="0">
                <a:latin typeface="メイリオ" panose="020B0604030504040204" pitchFamily="50" charset="-128"/>
                <a:ea typeface="メイリオ" panose="020B0604030504040204" pitchFamily="50" charset="-128"/>
              </a:rPr>
              <a:t>多</a:t>
            </a:r>
            <a:r>
              <a:rPr kumimoji="1" lang="ja-JP" altLang="en-US" sz="1000" dirty="0">
                <a:latin typeface="メイリオ" panose="020B0604030504040204" pitchFamily="50" charset="-128"/>
                <a:ea typeface="メイリオ" panose="020B0604030504040204" pitchFamily="50" charset="-128"/>
              </a:rPr>
              <a:t>機関・</a:t>
            </a:r>
            <a:r>
              <a:rPr lang="ja-JP" altLang="en-US" sz="1000" dirty="0">
                <a:latin typeface="メイリオ" panose="020B0604030504040204" pitchFamily="50" charset="-128"/>
                <a:ea typeface="メイリオ" panose="020B0604030504040204" pitchFamily="50" charset="-128"/>
              </a:rPr>
              <a:t>多</a:t>
            </a:r>
            <a:r>
              <a:rPr kumimoji="1" lang="ja-JP" altLang="en-US" sz="1000" dirty="0">
                <a:latin typeface="メイリオ" panose="020B0604030504040204" pitchFamily="50" charset="-128"/>
                <a:ea typeface="メイリオ" panose="020B0604030504040204" pitchFamily="50" charset="-128"/>
              </a:rPr>
              <a:t>職種連携によるヤングケアラー支援マニュアル</a:t>
            </a:r>
            <a:r>
              <a:rPr kumimoji="1" lang="en-US" altLang="ja-JP" sz="1000" dirty="0">
                <a:latin typeface="メイリオ" panose="020B0604030504040204" pitchFamily="50" charset="-128"/>
                <a:ea typeface="メイリオ" panose="020B0604030504040204" pitchFamily="50" charset="-128"/>
              </a:rPr>
              <a:t> </a:t>
            </a:r>
            <a:r>
              <a:rPr kumimoji="1" lang="ja-JP" altLang="en-US" sz="1000" dirty="0">
                <a:latin typeface="メイリオ" panose="020B0604030504040204" pitchFamily="50" charset="-128"/>
                <a:ea typeface="メイリオ" panose="020B0604030504040204" pitchFamily="50" charset="-128"/>
              </a:rPr>
              <a:t>有限責任監査法人トーマツ</a:t>
            </a:r>
            <a:r>
              <a:rPr kumimoji="1" lang="en-US" altLang="ja-JP" sz="1000" dirty="0">
                <a:latin typeface="メイリオ" panose="020B0604030504040204" pitchFamily="50" charset="-128"/>
                <a:ea typeface="メイリオ" panose="020B0604030504040204" pitchFamily="50" charset="-128"/>
              </a:rPr>
              <a:t> P19 </a:t>
            </a:r>
            <a:r>
              <a:rPr kumimoji="1" lang="ja-JP" altLang="en-US" sz="1000" dirty="0">
                <a:latin typeface="メイリオ" panose="020B0604030504040204" pitchFamily="50" charset="-128"/>
                <a:ea typeface="メイリオ" panose="020B0604030504040204" pitchFamily="50" charset="-128"/>
              </a:rPr>
              <a:t>参照</a:t>
            </a:r>
          </a:p>
        </p:txBody>
      </p:sp>
      <p:sp>
        <p:nvSpPr>
          <p:cNvPr id="23" name="ホームベース 22"/>
          <p:cNvSpPr/>
          <p:nvPr/>
        </p:nvSpPr>
        <p:spPr>
          <a:xfrm rot="5400000">
            <a:off x="3274852" y="3340237"/>
            <a:ext cx="436729" cy="1800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AACC3B93-F2E9-4BE8-AEDF-63607D4AB19F}"/>
              </a:ext>
            </a:extLst>
          </p:cNvPr>
          <p:cNvSpPr txBox="1"/>
          <p:nvPr/>
        </p:nvSpPr>
        <p:spPr>
          <a:xfrm>
            <a:off x="7632584" y="1602033"/>
            <a:ext cx="3486150"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&lt;</a:t>
            </a:r>
            <a:r>
              <a:rPr kumimoji="1" lang="ja-JP" altLang="en-US" sz="1400" dirty="0">
                <a:latin typeface="メイリオ" panose="020B0604030504040204" pitchFamily="50" charset="-128"/>
                <a:ea typeface="メイリオ" panose="020B0604030504040204" pitchFamily="50" charset="-128"/>
              </a:rPr>
              <a:t>支援体制のイメージ図</a:t>
            </a:r>
            <a:r>
              <a:rPr kumimoji="1" lang="en-US" altLang="ja-JP" sz="1400" dirty="0">
                <a:latin typeface="メイリオ" panose="020B0604030504040204" pitchFamily="50" charset="-128"/>
                <a:ea typeface="メイリオ" panose="020B0604030504040204" pitchFamily="50" charset="-128"/>
              </a:rPr>
              <a:t>&gt;</a:t>
            </a:r>
            <a:endParaRPr kumimoji="1" lang="ja-JP" altLang="en-US" sz="1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3571024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kumimoji="1" lang="ja-JP" altLang="en-US" dirty="0"/>
              <a:t>連携のワンポイント</a:t>
            </a:r>
          </a:p>
        </p:txBody>
      </p:sp>
      <p:sp>
        <p:nvSpPr>
          <p:cNvPr id="27" name="テキスト ボックス 26">
            <a:extLst>
              <a:ext uri="{FF2B5EF4-FFF2-40B4-BE49-F238E27FC236}">
                <a16:creationId xmlns:a16="http://schemas.microsoft.com/office/drawing/2014/main" id="{F0CE8B86-4AAE-B845-BC36-3E172539805C}"/>
              </a:ext>
            </a:extLst>
          </p:cNvPr>
          <p:cNvSpPr txBox="1"/>
          <p:nvPr/>
        </p:nvSpPr>
        <p:spPr>
          <a:xfrm>
            <a:off x="550864" y="1399830"/>
            <a:ext cx="11359090" cy="5055230"/>
          </a:xfrm>
          <a:prstGeom prst="rect">
            <a:avLst/>
          </a:prstGeom>
          <a:noFill/>
        </p:spPr>
        <p:txBody>
          <a:bodyPr wrap="square" lIns="91440" tIns="45720" rIns="91440" bIns="45720" rtlCol="0" anchor="t">
            <a:spAutoFit/>
          </a:bodyPr>
          <a:lstStyle/>
          <a:p>
            <a:pPr marL="342900" indent="-342900">
              <a:spcAft>
                <a:spcPts val="300"/>
              </a:spcAft>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rPr>
              <a:t>家族の支援を考えましょう</a:t>
            </a:r>
            <a:endParaRPr kumimoji="1" lang="en-US" altLang="ja-JP" sz="1600" dirty="0">
              <a:latin typeface="メイリオ" panose="020B0604030504040204" pitchFamily="50" charset="-128"/>
              <a:ea typeface="メイリオ" panose="020B0604030504040204" pitchFamily="50" charset="-128"/>
            </a:endParaRPr>
          </a:p>
          <a:p>
            <a:pPr>
              <a:spcAft>
                <a:spcPts val="300"/>
              </a:spcAft>
            </a:pPr>
            <a:r>
              <a:rPr lang="ja-JP" altLang="en-US" sz="1600" dirty="0">
                <a:latin typeface="メイリオ" panose="020B0604030504040204" pitchFamily="50" charset="-128"/>
                <a:ea typeface="メイリオ" panose="020B0604030504040204" pitchFamily="50" charset="-128"/>
              </a:rPr>
              <a:t>　 </a:t>
            </a:r>
            <a:r>
              <a:rPr lang="ja-JP" altLang="en-US" sz="1600" dirty="0">
                <a:solidFill>
                  <a:srgbClr val="0070C0"/>
                </a:solidFill>
                <a:latin typeface="メイリオ" panose="020B0604030504040204" pitchFamily="50" charset="-128"/>
                <a:ea typeface="メイリオ" panose="020B0604030504040204" pitchFamily="50" charset="-128"/>
              </a:rPr>
              <a:t>▶ </a:t>
            </a:r>
            <a:r>
              <a:rPr lang="ja-JP" altLang="en-US" sz="1600" dirty="0">
                <a:latin typeface="メイリオ" panose="020B0604030504040204" pitchFamily="50" charset="-128"/>
                <a:ea typeface="メイリオ" panose="020B0604030504040204" pitchFamily="50" charset="-128"/>
              </a:rPr>
              <a:t>子どもの支援にもつながります。</a:t>
            </a:r>
            <a:endParaRPr lang="en-US" altLang="ja-JP" sz="1600" dirty="0">
              <a:latin typeface="メイリオ" panose="020B0604030504040204" pitchFamily="50" charset="-128"/>
              <a:ea typeface="メイリオ" panose="020B0604030504040204" pitchFamily="50" charset="-128"/>
            </a:endParaRPr>
          </a:p>
          <a:p>
            <a:pPr>
              <a:lnSpc>
                <a:spcPct val="50000"/>
              </a:lnSpc>
              <a:spcAft>
                <a:spcPts val="300"/>
              </a:spcAft>
            </a:pPr>
            <a:endParaRPr kumimoji="1" lang="en-US" altLang="ja-JP" sz="1600" dirty="0">
              <a:latin typeface="メイリオ" panose="020B0604030504040204" pitchFamily="50" charset="-128"/>
              <a:ea typeface="メイリオ" panose="020B0604030504040204" pitchFamily="50" charset="-128"/>
            </a:endParaRPr>
          </a:p>
          <a:p>
            <a:pPr marL="342900" indent="-342900">
              <a:spcAft>
                <a:spcPts val="300"/>
              </a:spcAft>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rPr>
              <a:t>連携をする目的を考えましょう</a:t>
            </a:r>
            <a:endParaRPr kumimoji="1" lang="en-US" altLang="ja-JP" sz="1600" dirty="0">
              <a:latin typeface="メイリオ" panose="020B0604030504040204" pitchFamily="50" charset="-128"/>
              <a:ea typeface="メイリオ" panose="020B0604030504040204" pitchFamily="50" charset="-128"/>
            </a:endParaRPr>
          </a:p>
          <a:p>
            <a:pPr>
              <a:spcAft>
                <a:spcPts val="300"/>
              </a:spcAft>
            </a:pPr>
            <a:r>
              <a:rPr lang="ja-JP" altLang="en-US" sz="1600" dirty="0">
                <a:latin typeface="メイリオ" panose="020B0604030504040204" pitchFamily="50" charset="-128"/>
                <a:ea typeface="メイリオ" panose="020B0604030504040204" pitchFamily="50" charset="-128"/>
              </a:rPr>
              <a:t>　</a:t>
            </a:r>
            <a:r>
              <a:rPr lang="ja-JP" altLang="en-US" sz="1600" dirty="0">
                <a:solidFill>
                  <a:srgbClr val="0070C0"/>
                </a:solidFill>
                <a:latin typeface="メイリオ" panose="020B0604030504040204" pitchFamily="50" charset="-128"/>
                <a:ea typeface="メイリオ" panose="020B0604030504040204" pitchFamily="50" charset="-128"/>
              </a:rPr>
              <a:t> ▶ </a:t>
            </a:r>
            <a:r>
              <a:rPr kumimoji="1" lang="ja-JP" altLang="en-US" sz="1600" dirty="0">
                <a:latin typeface="メイリオ" panose="020B0604030504040204" pitchFamily="50" charset="-128"/>
                <a:ea typeface="メイリオ" panose="020B0604030504040204" pitchFamily="50" charset="-128"/>
              </a:rPr>
              <a:t>目的を忘れず、具体的な目標をたてましょう。</a:t>
            </a:r>
            <a:endParaRPr kumimoji="1" lang="en-US" altLang="ja-JP" sz="1600" dirty="0">
              <a:latin typeface="メイリオ" panose="020B0604030504040204" pitchFamily="50" charset="-128"/>
              <a:ea typeface="メイリオ" panose="020B0604030504040204" pitchFamily="50" charset="-128"/>
            </a:endParaRPr>
          </a:p>
          <a:p>
            <a:pPr>
              <a:lnSpc>
                <a:spcPct val="50000"/>
              </a:lnSpc>
              <a:spcAft>
                <a:spcPts val="300"/>
              </a:spcAft>
            </a:pPr>
            <a:endParaRPr kumimoji="1" lang="en-US" altLang="ja-JP" sz="1600" dirty="0">
              <a:latin typeface="メイリオ" panose="020B0604030504040204" pitchFamily="50" charset="-128"/>
              <a:ea typeface="メイリオ" panose="020B0604030504040204" pitchFamily="50" charset="-128"/>
            </a:endParaRPr>
          </a:p>
          <a:p>
            <a:pPr marL="342900" indent="-342900">
              <a:spcAft>
                <a:spcPts val="300"/>
              </a:spcAft>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rPr>
              <a:t>個人情報</a:t>
            </a:r>
            <a:r>
              <a:rPr lang="ja-JP" altLang="en-US" sz="1600" dirty="0">
                <a:latin typeface="メイリオ" panose="020B0604030504040204" pitchFamily="50" charset="-128"/>
                <a:ea typeface="メイリオ" panose="020B0604030504040204" pitchFamily="50" charset="-128"/>
              </a:rPr>
              <a:t>は丁寧に</a:t>
            </a:r>
            <a:r>
              <a:rPr kumimoji="1" lang="ja-JP" altLang="en-US" sz="1600" dirty="0">
                <a:latin typeface="メイリオ" panose="020B0604030504040204" pitchFamily="50" charset="-128"/>
                <a:ea typeface="メイリオ" panose="020B0604030504040204" pitchFamily="50" charset="-128"/>
              </a:rPr>
              <a:t>取扱いましょう</a:t>
            </a:r>
            <a:endParaRPr kumimoji="1" lang="en-US" altLang="ja-JP" sz="1600" dirty="0">
              <a:latin typeface="メイリオ" panose="020B0604030504040204" pitchFamily="50" charset="-128"/>
              <a:ea typeface="メイリオ" panose="020B0604030504040204" pitchFamily="50" charset="-128"/>
            </a:endParaRPr>
          </a:p>
          <a:p>
            <a:pPr>
              <a:spcAft>
                <a:spcPts val="300"/>
              </a:spcAft>
            </a:pPr>
            <a:r>
              <a:rPr kumimoji="1" lang="ja-JP" altLang="en-US" sz="1600" dirty="0">
                <a:latin typeface="メイリオ" panose="020B0604030504040204" pitchFamily="50" charset="-128"/>
                <a:ea typeface="メイリオ" panose="020B0604030504040204" pitchFamily="50" charset="-128"/>
              </a:rPr>
              <a:t>　</a:t>
            </a:r>
            <a:r>
              <a:rPr lang="ja-JP" altLang="en-US" sz="1600" dirty="0">
                <a:solidFill>
                  <a:srgbClr val="0070C0"/>
                </a:solidFill>
                <a:latin typeface="メイリオ" panose="020B0604030504040204" pitchFamily="50" charset="-128"/>
                <a:ea typeface="メイリオ" panose="020B0604030504040204" pitchFamily="50" charset="-128"/>
              </a:rPr>
              <a:t> ▶ </a:t>
            </a:r>
            <a:r>
              <a:rPr kumimoji="1" lang="ja-JP" altLang="en-US" sz="1600" dirty="0">
                <a:latin typeface="メイリオ" panose="020B0604030504040204" pitchFamily="50" charset="-128"/>
                <a:ea typeface="メイリオ" panose="020B0604030504040204" pitchFamily="50" charset="-128"/>
              </a:rPr>
              <a:t>守秘義務のかかっているケース会議以外は、本人と保護者に支援の目的を伝え、</a:t>
            </a:r>
            <a:br>
              <a:rPr kumimoji="1" lang="en-US" altLang="ja-JP" sz="1600" dirty="0">
                <a:latin typeface="メイリオ" panose="020B0604030504040204" pitchFamily="50" charset="-128"/>
                <a:ea typeface="メイリオ" panose="020B0604030504040204" pitchFamily="50" charset="-128"/>
              </a:rPr>
            </a:br>
            <a:r>
              <a:rPr kumimoji="1" lang="ja-JP" altLang="en-US" sz="1600" dirty="0">
                <a:latin typeface="メイリオ" panose="020B0604030504040204" pitchFamily="50" charset="-128"/>
                <a:ea typeface="メイリオ" panose="020B0604030504040204" pitchFamily="50" charset="-128"/>
              </a:rPr>
              <a:t>　　同意を得てから連携先に情報提供しましょう。</a:t>
            </a:r>
            <a:endParaRPr kumimoji="1" lang="en-US" altLang="ja-JP" sz="1600" dirty="0">
              <a:latin typeface="メイリオ" panose="020B0604030504040204" pitchFamily="50" charset="-128"/>
              <a:ea typeface="メイリオ" panose="020B0604030504040204" pitchFamily="50" charset="-128"/>
            </a:endParaRPr>
          </a:p>
          <a:p>
            <a:pPr>
              <a:lnSpc>
                <a:spcPct val="50000"/>
              </a:lnSpc>
              <a:spcAft>
                <a:spcPts val="300"/>
              </a:spcAft>
            </a:pPr>
            <a:endParaRPr kumimoji="1" lang="en-US" altLang="ja-JP" sz="1600" dirty="0">
              <a:latin typeface="メイリオ" panose="020B0604030504040204" pitchFamily="50" charset="-128"/>
              <a:ea typeface="メイリオ" panose="020B0604030504040204" pitchFamily="50" charset="-128"/>
            </a:endParaRPr>
          </a:p>
          <a:p>
            <a:pPr marL="342900" indent="-342900">
              <a:spcAft>
                <a:spcPts val="300"/>
              </a:spcAft>
              <a:buFont typeface="Wingdings" panose="05000000000000000000" pitchFamily="2" charset="2"/>
              <a:buChar char="l"/>
            </a:pPr>
            <a:r>
              <a:rPr lang="ja-JP" altLang="en-US" sz="1600" dirty="0">
                <a:latin typeface="メイリオ" panose="020B0604030504040204" pitchFamily="50" charset="-128"/>
                <a:ea typeface="メイリオ" panose="020B0604030504040204" pitchFamily="50" charset="-128"/>
              </a:rPr>
              <a:t>組織・チームで動きましょう</a:t>
            </a:r>
            <a:endParaRPr lang="en-US" altLang="ja-JP" sz="1600" dirty="0">
              <a:latin typeface="メイリオ" panose="020B0604030504040204" pitchFamily="50" charset="-128"/>
              <a:ea typeface="メイリオ" panose="020B0604030504040204" pitchFamily="50" charset="-128"/>
            </a:endParaRPr>
          </a:p>
          <a:p>
            <a:pPr>
              <a:spcAft>
                <a:spcPts val="300"/>
              </a:spcAft>
            </a:pPr>
            <a:r>
              <a:rPr lang="ja-JP" altLang="en-US" sz="1600" dirty="0">
                <a:latin typeface="メイリオ" panose="020B0604030504040204" pitchFamily="50" charset="-128"/>
                <a:ea typeface="メイリオ" panose="020B0604030504040204" pitchFamily="50" charset="-128"/>
              </a:rPr>
              <a:t>　</a:t>
            </a:r>
            <a:r>
              <a:rPr lang="ja-JP" altLang="en-US" sz="1600" dirty="0">
                <a:solidFill>
                  <a:srgbClr val="0070C0"/>
                </a:solidFill>
                <a:latin typeface="メイリオ" panose="020B0604030504040204" pitchFamily="50" charset="-128"/>
                <a:ea typeface="メイリオ" panose="020B0604030504040204" pitchFamily="50" charset="-128"/>
              </a:rPr>
              <a:t> ▶ </a:t>
            </a:r>
            <a:r>
              <a:rPr lang="ja-JP" altLang="en-US" sz="1600" dirty="0">
                <a:latin typeface="メイリオ" panose="020B0604030504040204" pitchFamily="50" charset="-128"/>
                <a:ea typeface="メイリオ" panose="020B0604030504040204" pitchFamily="50" charset="-128"/>
              </a:rPr>
              <a:t>個人の判断で動くのではなく、</a:t>
            </a:r>
            <a:r>
              <a:rPr kumimoji="1" lang="ja-JP" altLang="en-US" sz="1600" dirty="0">
                <a:latin typeface="メイリオ" panose="020B0604030504040204" pitchFamily="50" charset="-128"/>
                <a:ea typeface="メイリオ" panose="020B0604030504040204" pitchFamily="50" charset="-128"/>
              </a:rPr>
              <a:t>所属機関（上司）の同意を得ましょう。</a:t>
            </a:r>
            <a:endParaRPr kumimoji="1" lang="en-US" altLang="ja-JP" sz="1600" dirty="0">
              <a:latin typeface="メイリオ" panose="020B0604030504040204" pitchFamily="50" charset="-128"/>
              <a:ea typeface="メイリオ" panose="020B0604030504040204" pitchFamily="50" charset="-128"/>
            </a:endParaRPr>
          </a:p>
          <a:p>
            <a:pPr>
              <a:spcAft>
                <a:spcPts val="300"/>
              </a:spcAft>
            </a:pPr>
            <a:r>
              <a:rPr lang="ja-JP" altLang="en-US" sz="1600" dirty="0">
                <a:latin typeface="メイリオ" panose="020B0604030504040204" pitchFamily="50" charset="-128"/>
                <a:ea typeface="メイリオ" panose="020B0604030504040204" pitchFamily="50" charset="-128"/>
              </a:rPr>
              <a:t>　</a:t>
            </a:r>
            <a:r>
              <a:rPr lang="ja-JP" altLang="en-US" sz="1600" dirty="0">
                <a:solidFill>
                  <a:srgbClr val="0070C0"/>
                </a:solidFill>
                <a:latin typeface="メイリオ" panose="020B0604030504040204" pitchFamily="50" charset="-128"/>
                <a:ea typeface="メイリオ" panose="020B0604030504040204" pitchFamily="50" charset="-128"/>
              </a:rPr>
              <a:t> ▶ </a:t>
            </a:r>
            <a:r>
              <a:rPr lang="ja-JP" altLang="en-US" sz="1600" dirty="0">
                <a:latin typeface="メイリオ" panose="020B0604030504040204" pitchFamily="50" charset="-128"/>
                <a:ea typeface="メイリオ" panose="020B0604030504040204" pitchFamily="50" charset="-128"/>
              </a:rPr>
              <a:t>チームで大事にしていることを共有し、半歩踏み出してみる。</a:t>
            </a:r>
            <a:endParaRPr lang="en-US" altLang="ja-JP" sz="1600" dirty="0">
              <a:latin typeface="メイリオ" panose="020B0604030504040204" pitchFamily="50" charset="-128"/>
              <a:ea typeface="メイリオ" panose="020B0604030504040204" pitchFamily="50" charset="-128"/>
            </a:endParaRPr>
          </a:p>
          <a:p>
            <a:pPr>
              <a:lnSpc>
                <a:spcPct val="50000"/>
              </a:lnSpc>
              <a:spcAft>
                <a:spcPts val="300"/>
              </a:spcAft>
            </a:pPr>
            <a:endParaRPr lang="en-US" altLang="ja-JP" sz="1600" dirty="0">
              <a:latin typeface="メイリオ" panose="020B0604030504040204" pitchFamily="50" charset="-128"/>
              <a:ea typeface="メイリオ" panose="020B0604030504040204" pitchFamily="50" charset="-128"/>
            </a:endParaRPr>
          </a:p>
          <a:p>
            <a:pPr marL="342900" indent="-342900">
              <a:spcAft>
                <a:spcPts val="300"/>
              </a:spcAft>
              <a:buFont typeface="Wingdings" panose="05000000000000000000" pitchFamily="2" charset="2"/>
              <a:buChar char="l"/>
            </a:pPr>
            <a:r>
              <a:rPr kumimoji="1" lang="ja-JP" altLang="en-US" sz="1600" dirty="0">
                <a:latin typeface="メイリオ" panose="020B0604030504040204" pitchFamily="50" charset="-128"/>
                <a:ea typeface="メイリオ" panose="020B0604030504040204" pitchFamily="50" charset="-128"/>
              </a:rPr>
              <a:t>事前に情報収集しましょう</a:t>
            </a:r>
            <a:endParaRPr kumimoji="1" lang="en-US" altLang="ja-JP" sz="1600" dirty="0">
              <a:latin typeface="メイリオ" panose="020B0604030504040204" pitchFamily="50" charset="-128"/>
              <a:ea typeface="メイリオ" panose="020B0604030504040204" pitchFamily="50" charset="-128"/>
            </a:endParaRPr>
          </a:p>
          <a:p>
            <a:pPr>
              <a:spcAft>
                <a:spcPts val="300"/>
              </a:spcAft>
            </a:pPr>
            <a:r>
              <a:rPr lang="ja-JP" altLang="en-US" sz="1600" dirty="0">
                <a:latin typeface="メイリオ" panose="020B0604030504040204" pitchFamily="50" charset="-128"/>
                <a:ea typeface="メイリオ" panose="020B0604030504040204" pitchFamily="50" charset="-128"/>
              </a:rPr>
              <a:t>　</a:t>
            </a:r>
            <a:r>
              <a:rPr lang="ja-JP" altLang="en-US" sz="1600" dirty="0">
                <a:solidFill>
                  <a:srgbClr val="0070C0"/>
                </a:solidFill>
                <a:latin typeface="メイリオ" panose="020B0604030504040204" pitchFamily="50" charset="-128"/>
                <a:ea typeface="メイリオ" panose="020B0604030504040204" pitchFamily="50" charset="-128"/>
              </a:rPr>
              <a:t> ▶ </a:t>
            </a:r>
            <a:r>
              <a:rPr kumimoji="1" lang="ja-JP" altLang="en-US" sz="1600" dirty="0">
                <a:latin typeface="メイリオ" panose="020B0604030504040204" pitchFamily="50" charset="-128"/>
                <a:ea typeface="メイリオ" panose="020B0604030504040204" pitchFamily="50" charset="-128"/>
              </a:rPr>
              <a:t>連携したい機関の機能や役割、職種、具体的な手続きの方法をあらかじめ収集しておき、</a:t>
            </a:r>
            <a:br>
              <a:rPr kumimoji="1" lang="en-US" altLang="ja-JP" sz="1600" dirty="0">
                <a:latin typeface="メイリオ" panose="020B0604030504040204" pitchFamily="50" charset="-128"/>
                <a:ea typeface="メイリオ" panose="020B0604030504040204" pitchFamily="50" charset="-128"/>
              </a:rPr>
            </a:br>
            <a:r>
              <a:rPr kumimoji="1" lang="ja-JP" altLang="en-US" sz="1600" dirty="0">
                <a:latin typeface="メイリオ" panose="020B0604030504040204" pitchFamily="50" charset="-128"/>
                <a:ea typeface="メイリオ" panose="020B0604030504040204" pitchFamily="50" charset="-128"/>
              </a:rPr>
              <a:t>　　本人やご家族にどのような支援が受けられるのか事前にお伝えできるとスムーズです。</a:t>
            </a:r>
            <a:endParaRPr kumimoji="1" lang="en-US" altLang="ja-JP" sz="1600" dirty="0">
              <a:latin typeface="メイリオ" panose="020B0604030504040204" pitchFamily="50" charset="-128"/>
              <a:ea typeface="メイリオ" panose="020B0604030504040204" pitchFamily="50" charset="-128"/>
            </a:endParaRPr>
          </a:p>
          <a:p>
            <a:pPr>
              <a:lnSpc>
                <a:spcPct val="50000"/>
              </a:lnSpc>
              <a:spcAft>
                <a:spcPts val="300"/>
              </a:spcAft>
            </a:pPr>
            <a:endParaRPr kumimoji="1" lang="en-US" altLang="ja-JP" sz="1600" dirty="0">
              <a:latin typeface="メイリオ" panose="020B0604030504040204" pitchFamily="50" charset="-128"/>
              <a:ea typeface="メイリオ" panose="020B0604030504040204" pitchFamily="50" charset="-128"/>
            </a:endParaRPr>
          </a:p>
          <a:p>
            <a:pPr marL="342900" indent="-342900">
              <a:spcAft>
                <a:spcPts val="300"/>
              </a:spcAft>
              <a:buFont typeface="Wingdings" panose="05000000000000000000" pitchFamily="2" charset="2"/>
              <a:buChar char="l"/>
            </a:pPr>
            <a:r>
              <a:rPr lang="ja-JP" altLang="en-US" sz="1600" dirty="0">
                <a:latin typeface="メイリオ" panose="020B0604030504040204" pitchFamily="50" charset="-128"/>
                <a:ea typeface="メイリオ" panose="020B0604030504040204" pitchFamily="50" charset="-128"/>
              </a:rPr>
              <a:t>継続した伴走型の支援を考えましょう</a:t>
            </a:r>
            <a:endParaRPr lang="en-US" altLang="ja-JP" sz="1600" dirty="0">
              <a:latin typeface="メイリオ" panose="020B0604030504040204" pitchFamily="50" charset="-128"/>
              <a:ea typeface="メイリオ" panose="020B0604030504040204" pitchFamily="50" charset="-128"/>
            </a:endParaRPr>
          </a:p>
          <a:p>
            <a:pPr>
              <a:spcAft>
                <a:spcPts val="300"/>
              </a:spcAft>
            </a:pPr>
            <a:r>
              <a:rPr lang="ja-JP" altLang="en-US" sz="1600" dirty="0">
                <a:latin typeface="メイリオ" panose="020B0604030504040204" pitchFamily="50" charset="-128"/>
                <a:ea typeface="メイリオ" panose="020B0604030504040204" pitchFamily="50" charset="-128"/>
              </a:rPr>
              <a:t>　</a:t>
            </a:r>
            <a:r>
              <a:rPr lang="ja-JP" altLang="en-US" sz="1600" dirty="0">
                <a:solidFill>
                  <a:srgbClr val="0070C0"/>
                </a:solidFill>
                <a:latin typeface="メイリオ" panose="020B0604030504040204" pitchFamily="50" charset="-128"/>
                <a:ea typeface="メイリオ" panose="020B0604030504040204" pitchFamily="50" charset="-128"/>
              </a:rPr>
              <a:t> ▶ </a:t>
            </a:r>
            <a:r>
              <a:rPr lang="ja-JP" altLang="en-US" sz="1600" dirty="0">
                <a:latin typeface="メイリオ" panose="020B0604030504040204" pitchFamily="50" charset="-128"/>
                <a:ea typeface="メイリオ" panose="020B0604030504040204" pitchFamily="50" charset="-128"/>
              </a:rPr>
              <a:t>連携後も報告・連絡・相談を続けて、丸投げでない連携をする。　　　　　　　　　　　　</a:t>
            </a:r>
            <a:r>
              <a:rPr lang="en-US" altLang="ja-JP" sz="1600" dirty="0">
                <a:latin typeface="メイリオ" panose="020B0604030504040204" pitchFamily="50" charset="-128"/>
                <a:ea typeface="メイリオ" panose="020B0604030504040204" pitchFamily="50" charset="-128"/>
              </a:rPr>
              <a:t>…</a:t>
            </a:r>
            <a:r>
              <a:rPr lang="ja-JP" altLang="en-US" sz="1600" dirty="0">
                <a:latin typeface="メイリオ" panose="020B0604030504040204" pitchFamily="50" charset="-128"/>
                <a:ea typeface="メイリオ" panose="020B0604030504040204" pitchFamily="50" charset="-128"/>
              </a:rPr>
              <a:t>など</a:t>
            </a:r>
            <a:endParaRPr kumimoji="1" lang="en-US" altLang="ja-JP" sz="1600" dirty="0">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4A58A1FC-8404-4508-B92C-4D5BE2FE338F}"/>
              </a:ext>
            </a:extLst>
          </p:cNvPr>
          <p:cNvSpPr txBox="1"/>
          <p:nvPr/>
        </p:nvSpPr>
        <p:spPr>
          <a:xfrm>
            <a:off x="9278832" y="1664401"/>
            <a:ext cx="2149324" cy="2035164"/>
          </a:xfrm>
          <a:prstGeom prst="ellipse">
            <a:avLst/>
          </a:prstGeom>
          <a:solidFill>
            <a:srgbClr val="FFCCFF">
              <a:alpha val="60000"/>
            </a:srgbClr>
          </a:solidFill>
          <a:ln>
            <a:noFill/>
          </a:ln>
          <a:effectLst>
            <a:softEdge rad="101600"/>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300" noProof="0" dirty="0">
                <a:solidFill>
                  <a:prstClr val="black"/>
                </a:solidFill>
                <a:latin typeface="メイリオ" panose="020B0604030504040204" pitchFamily="50" charset="-128"/>
                <a:ea typeface="メイリオ" panose="020B0604030504040204" pitchFamily="50" charset="-128"/>
              </a:rPr>
              <a:t>「子どもの最善の利益」を一番の</a:t>
            </a:r>
            <a:endParaRPr lang="en-US" altLang="ja-JP" sz="1300" noProof="0" dirty="0">
              <a:solidFill>
                <a:prstClr val="black"/>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300" noProof="0" dirty="0">
                <a:solidFill>
                  <a:prstClr val="black"/>
                </a:solidFill>
                <a:latin typeface="メイリオ" panose="020B0604030504040204" pitchFamily="50" charset="-128"/>
                <a:ea typeface="メイリオ" panose="020B0604030504040204" pitchFamily="50" charset="-128"/>
              </a:rPr>
              <a:t>目標にしませんか</a:t>
            </a:r>
            <a:r>
              <a:rPr lang="ja-JP" altLang="en-US" sz="1400" noProof="0" dirty="0">
                <a:solidFill>
                  <a:prstClr val="black"/>
                </a:solidFill>
                <a:latin typeface="メイリオ" panose="020B0604030504040204" pitchFamily="50" charset="-128"/>
                <a:ea typeface="メイリオ" panose="020B0604030504040204" pitchFamily="50" charset="-128"/>
              </a:rPr>
              <a:t>。</a:t>
            </a:r>
            <a:endPar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7640100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lang="en-US" altLang="ja-JP" dirty="0"/>
              <a:t>【</a:t>
            </a:r>
            <a:r>
              <a:rPr lang="ja-JP" altLang="en-US" dirty="0"/>
              <a:t>参考資料</a:t>
            </a:r>
            <a:r>
              <a:rPr lang="en-US" altLang="ja-JP" dirty="0"/>
              <a:t>】</a:t>
            </a:r>
            <a:r>
              <a:rPr kumimoji="1" lang="ja-JP" altLang="en-US" dirty="0"/>
              <a:t>ケース別のサービス提供例</a:t>
            </a:r>
            <a:r>
              <a:rPr kumimoji="1" lang="en-US" altLang="ja-JP" dirty="0"/>
              <a:t>①</a:t>
            </a:r>
            <a:endParaRPr kumimoji="1" lang="ja-JP" altLang="en-US" dirty="0"/>
          </a:p>
        </p:txBody>
      </p:sp>
      <p:sp>
        <p:nvSpPr>
          <p:cNvPr id="2" name="テキスト ボックス 1">
            <a:extLst>
              <a:ext uri="{FF2B5EF4-FFF2-40B4-BE49-F238E27FC236}">
                <a16:creationId xmlns:a16="http://schemas.microsoft.com/office/drawing/2014/main" id="{C9E08759-9737-8AE9-5230-C7D9A489A7BA}"/>
              </a:ext>
            </a:extLst>
          </p:cNvPr>
          <p:cNvSpPr txBox="1"/>
          <p:nvPr/>
        </p:nvSpPr>
        <p:spPr>
          <a:xfrm>
            <a:off x="1458320" y="6221466"/>
            <a:ext cx="10474036" cy="246221"/>
          </a:xfrm>
          <a:prstGeom prst="rect">
            <a:avLst/>
          </a:prstGeom>
          <a:noFill/>
        </p:spPr>
        <p:txBody>
          <a:bodyPr wrap="square" rtlCol="0">
            <a:spAutoFit/>
          </a:bodyPr>
          <a:lstStyle/>
          <a:p>
            <a:pPr algn="r"/>
            <a:r>
              <a:rPr lang="en-US" altLang="ja-JP" sz="1000" dirty="0">
                <a:latin typeface="メイリオ" panose="020B0604030504040204" pitchFamily="50" charset="-128"/>
                <a:ea typeface="メイリオ" panose="020B0604030504040204" pitchFamily="50" charset="-128"/>
              </a:rPr>
              <a:t>R5</a:t>
            </a:r>
            <a:r>
              <a:rPr lang="ja-JP" altLang="en-US" sz="1000" dirty="0">
                <a:latin typeface="メイリオ" panose="020B0604030504040204" pitchFamily="50" charset="-128"/>
                <a:ea typeface="メイリオ" panose="020B0604030504040204" pitchFamily="50" charset="-128"/>
              </a:rPr>
              <a:t>年</a:t>
            </a:r>
            <a:r>
              <a:rPr lang="en-US" altLang="ja-JP" sz="1000" dirty="0">
                <a:latin typeface="メイリオ" panose="020B0604030504040204" pitchFamily="50" charset="-128"/>
                <a:ea typeface="メイリオ" panose="020B0604030504040204" pitchFamily="50" charset="-128"/>
              </a:rPr>
              <a:t>3</a:t>
            </a:r>
            <a:r>
              <a:rPr lang="ja-JP" altLang="en-US" sz="1000" dirty="0">
                <a:latin typeface="メイリオ" panose="020B0604030504040204" pitchFamily="50" charset="-128"/>
                <a:ea typeface="メイリオ" panose="020B0604030504040204" pitchFamily="50" charset="-128"/>
              </a:rPr>
              <a:t>月</a:t>
            </a:r>
            <a:r>
              <a:rPr lang="en-US" altLang="ja-JP" sz="1000" dirty="0">
                <a:latin typeface="メイリオ" panose="020B0604030504040204" pitchFamily="50" charset="-128"/>
                <a:ea typeface="メイリオ" panose="020B0604030504040204" pitchFamily="50" charset="-128"/>
              </a:rPr>
              <a:t> </a:t>
            </a:r>
            <a:r>
              <a:rPr lang="ja-JP" altLang="en-US" sz="1000" dirty="0">
                <a:latin typeface="メイリオ" panose="020B0604030504040204" pitchFamily="50" charset="-128"/>
                <a:ea typeface="メイリオ" panose="020B0604030504040204" pitchFamily="50" charset="-128"/>
              </a:rPr>
              <a:t>ヤングケアラー支援に係るアセスメントツール等の使い方ガイドブック</a:t>
            </a:r>
            <a:r>
              <a:rPr lang="en-US" altLang="ja-JP" sz="1000" dirty="0">
                <a:latin typeface="メイリオ" panose="020B0604030504040204" pitchFamily="50" charset="-128"/>
                <a:ea typeface="メイリオ" panose="020B0604030504040204" pitchFamily="50" charset="-128"/>
              </a:rPr>
              <a:t> </a:t>
            </a:r>
            <a:r>
              <a:rPr lang="ja-JP" altLang="en-US" sz="1000" dirty="0">
                <a:latin typeface="メイリオ" panose="020B0604030504040204" pitchFamily="50" charset="-128"/>
                <a:ea typeface="メイリオ" panose="020B0604030504040204" pitchFamily="50" charset="-128"/>
              </a:rPr>
              <a:t>有限責任監査法人トーマツ</a:t>
            </a:r>
            <a:r>
              <a:rPr lang="en-US" altLang="ja-JP" sz="1000" dirty="0">
                <a:latin typeface="メイリオ" panose="020B0604030504040204" pitchFamily="50" charset="-128"/>
                <a:ea typeface="メイリオ" panose="020B0604030504040204" pitchFamily="50" charset="-128"/>
              </a:rPr>
              <a:t> p35-37</a:t>
            </a:r>
            <a:r>
              <a:rPr lang="ja-JP" altLang="en-US" sz="1000" dirty="0">
                <a:latin typeface="メイリオ" panose="020B0604030504040204" pitchFamily="50" charset="-128"/>
                <a:ea typeface="メイリオ" panose="020B0604030504040204" pitchFamily="50" charset="-128"/>
              </a:rPr>
              <a:t>を改変</a:t>
            </a:r>
            <a:endParaRPr lang="en-US" altLang="ja-JP" sz="1000" dirty="0">
              <a:latin typeface="メイリオ" panose="020B0604030504040204" pitchFamily="50" charset="-128"/>
              <a:ea typeface="メイリオ" panose="020B0604030504040204" pitchFamily="50" charset="-128"/>
            </a:endParaRPr>
          </a:p>
        </p:txBody>
      </p:sp>
      <p:pic>
        <p:nvPicPr>
          <p:cNvPr id="21" name="図 20" descr="テーブル&#10;&#10;自動的に生成された説明">
            <a:extLst>
              <a:ext uri="{FF2B5EF4-FFF2-40B4-BE49-F238E27FC236}">
                <a16:creationId xmlns:a16="http://schemas.microsoft.com/office/drawing/2014/main" id="{D4F67DE5-F1F8-09CF-338F-1F6CD3B2D92C}"/>
              </a:ext>
            </a:extLst>
          </p:cNvPr>
          <p:cNvPicPr>
            <a:picLocks noChangeAspect="1"/>
          </p:cNvPicPr>
          <p:nvPr/>
        </p:nvPicPr>
        <p:blipFill>
          <a:blip r:embed="rId3"/>
          <a:stretch>
            <a:fillRect/>
          </a:stretch>
        </p:blipFill>
        <p:spPr>
          <a:xfrm>
            <a:off x="533303" y="1622805"/>
            <a:ext cx="5688000" cy="2730240"/>
          </a:xfrm>
          <a:prstGeom prst="rect">
            <a:avLst/>
          </a:prstGeom>
        </p:spPr>
      </p:pic>
      <p:pic>
        <p:nvPicPr>
          <p:cNvPr id="23" name="図 22" descr="テーブル&#10;&#10;自動的に生成された説明">
            <a:extLst>
              <a:ext uri="{FF2B5EF4-FFF2-40B4-BE49-F238E27FC236}">
                <a16:creationId xmlns:a16="http://schemas.microsoft.com/office/drawing/2014/main" id="{51CD69E2-4BDA-EAD4-FAEF-8134A134D854}"/>
              </a:ext>
            </a:extLst>
          </p:cNvPr>
          <p:cNvPicPr>
            <a:picLocks noChangeAspect="1"/>
          </p:cNvPicPr>
          <p:nvPr/>
        </p:nvPicPr>
        <p:blipFill>
          <a:blip r:embed="rId4"/>
          <a:stretch>
            <a:fillRect/>
          </a:stretch>
        </p:blipFill>
        <p:spPr>
          <a:xfrm>
            <a:off x="6283703" y="1622805"/>
            <a:ext cx="5400000" cy="3953135"/>
          </a:xfrm>
          <a:prstGeom prst="rect">
            <a:avLst/>
          </a:prstGeom>
          <a:ln>
            <a:solidFill>
              <a:schemeClr val="bg1">
                <a:lumMod val="75000"/>
              </a:schemeClr>
            </a:solidFill>
          </a:ln>
        </p:spPr>
      </p:pic>
    </p:spTree>
    <p:extLst>
      <p:ext uri="{BB962C8B-B14F-4D97-AF65-F5344CB8AC3E}">
        <p14:creationId xmlns:p14="http://schemas.microsoft.com/office/powerpoint/2010/main" val="26313521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lang="en-US" altLang="ja-JP" dirty="0"/>
              <a:t>【</a:t>
            </a:r>
            <a:r>
              <a:rPr lang="ja-JP" altLang="en-US" dirty="0"/>
              <a:t>参考資料</a:t>
            </a:r>
            <a:r>
              <a:rPr lang="en-US" altLang="ja-JP" dirty="0"/>
              <a:t>】</a:t>
            </a:r>
            <a:r>
              <a:rPr kumimoji="1" lang="ja-JP" altLang="en-US" dirty="0"/>
              <a:t>ケース別のサービス提供例</a:t>
            </a:r>
            <a:r>
              <a:rPr lang="en-US" altLang="ja-JP" dirty="0"/>
              <a:t>②</a:t>
            </a:r>
            <a:endParaRPr kumimoji="1" lang="ja-JP" altLang="en-US" dirty="0"/>
          </a:p>
        </p:txBody>
      </p:sp>
      <p:sp>
        <p:nvSpPr>
          <p:cNvPr id="2" name="テキスト ボックス 1">
            <a:extLst>
              <a:ext uri="{FF2B5EF4-FFF2-40B4-BE49-F238E27FC236}">
                <a16:creationId xmlns:a16="http://schemas.microsoft.com/office/drawing/2014/main" id="{C9E08759-9737-8AE9-5230-C7D9A489A7BA}"/>
              </a:ext>
            </a:extLst>
          </p:cNvPr>
          <p:cNvSpPr txBox="1"/>
          <p:nvPr/>
        </p:nvSpPr>
        <p:spPr>
          <a:xfrm>
            <a:off x="1288690" y="6247513"/>
            <a:ext cx="10474036" cy="246221"/>
          </a:xfrm>
          <a:prstGeom prst="rect">
            <a:avLst/>
          </a:prstGeom>
          <a:noFill/>
        </p:spPr>
        <p:txBody>
          <a:bodyPr wrap="square" rtlCol="0">
            <a:spAutoFit/>
          </a:bodyPr>
          <a:lstStyle/>
          <a:p>
            <a:pPr algn="r"/>
            <a:r>
              <a:rPr lang="en-US" altLang="ja-JP" sz="1000" dirty="0">
                <a:latin typeface="メイリオ" panose="020B0604030504040204" pitchFamily="50" charset="-128"/>
                <a:ea typeface="メイリオ" panose="020B0604030504040204" pitchFamily="50" charset="-128"/>
              </a:rPr>
              <a:t>R5</a:t>
            </a:r>
            <a:r>
              <a:rPr lang="ja-JP" altLang="en-US" sz="1000" dirty="0">
                <a:latin typeface="メイリオ" panose="020B0604030504040204" pitchFamily="50" charset="-128"/>
                <a:ea typeface="メイリオ" panose="020B0604030504040204" pitchFamily="50" charset="-128"/>
              </a:rPr>
              <a:t>年</a:t>
            </a:r>
            <a:r>
              <a:rPr lang="en-US" altLang="ja-JP" sz="1000" dirty="0">
                <a:latin typeface="メイリオ" panose="020B0604030504040204" pitchFamily="50" charset="-128"/>
                <a:ea typeface="メイリオ" panose="020B0604030504040204" pitchFamily="50" charset="-128"/>
              </a:rPr>
              <a:t>3</a:t>
            </a:r>
            <a:r>
              <a:rPr lang="ja-JP" altLang="en-US" sz="1000" dirty="0">
                <a:latin typeface="メイリオ" panose="020B0604030504040204" pitchFamily="50" charset="-128"/>
                <a:ea typeface="メイリオ" panose="020B0604030504040204" pitchFamily="50" charset="-128"/>
              </a:rPr>
              <a:t>月</a:t>
            </a:r>
            <a:r>
              <a:rPr lang="en-US" altLang="ja-JP" sz="1000" dirty="0">
                <a:latin typeface="メイリオ" panose="020B0604030504040204" pitchFamily="50" charset="-128"/>
                <a:ea typeface="メイリオ" panose="020B0604030504040204" pitchFamily="50" charset="-128"/>
              </a:rPr>
              <a:t> </a:t>
            </a:r>
            <a:r>
              <a:rPr lang="ja-JP" altLang="en-US" sz="1000" dirty="0">
                <a:latin typeface="メイリオ" panose="020B0604030504040204" pitchFamily="50" charset="-128"/>
                <a:ea typeface="メイリオ" panose="020B0604030504040204" pitchFamily="50" charset="-128"/>
              </a:rPr>
              <a:t>ヤングケアラー支援に係るアセスメントツール等の使い方ガイドブック</a:t>
            </a:r>
            <a:r>
              <a:rPr lang="en-US" altLang="ja-JP" sz="1000" dirty="0">
                <a:latin typeface="メイリオ" panose="020B0604030504040204" pitchFamily="50" charset="-128"/>
                <a:ea typeface="メイリオ" panose="020B0604030504040204" pitchFamily="50" charset="-128"/>
              </a:rPr>
              <a:t> </a:t>
            </a:r>
            <a:r>
              <a:rPr lang="ja-JP" altLang="en-US" sz="1000" dirty="0">
                <a:latin typeface="メイリオ" panose="020B0604030504040204" pitchFamily="50" charset="-128"/>
                <a:ea typeface="メイリオ" panose="020B0604030504040204" pitchFamily="50" charset="-128"/>
              </a:rPr>
              <a:t>有限責任監査法人トーマツ</a:t>
            </a:r>
            <a:r>
              <a:rPr lang="en-US" altLang="ja-JP" sz="1000" dirty="0">
                <a:latin typeface="メイリオ" panose="020B0604030504040204" pitchFamily="50" charset="-128"/>
                <a:ea typeface="メイリオ" panose="020B0604030504040204" pitchFamily="50" charset="-128"/>
              </a:rPr>
              <a:t> p35-37</a:t>
            </a:r>
            <a:r>
              <a:rPr lang="ja-JP" altLang="en-US" sz="1000" dirty="0">
                <a:latin typeface="メイリオ" panose="020B0604030504040204" pitchFamily="50" charset="-128"/>
                <a:ea typeface="メイリオ" panose="020B0604030504040204" pitchFamily="50" charset="-128"/>
              </a:rPr>
              <a:t>を改変</a:t>
            </a:r>
            <a:endParaRPr lang="en-US" altLang="ja-JP" sz="1000" dirty="0">
              <a:latin typeface="メイリオ" panose="020B0604030504040204" pitchFamily="50" charset="-128"/>
              <a:ea typeface="メイリオ" panose="020B0604030504040204" pitchFamily="50" charset="-128"/>
            </a:endParaRPr>
          </a:p>
        </p:txBody>
      </p:sp>
      <p:pic>
        <p:nvPicPr>
          <p:cNvPr id="9" name="図 8" descr="スクリーンショットの画面&#10;&#10;自動的に生成された説明">
            <a:extLst>
              <a:ext uri="{FF2B5EF4-FFF2-40B4-BE49-F238E27FC236}">
                <a16:creationId xmlns:a16="http://schemas.microsoft.com/office/drawing/2014/main" id="{DDED6751-E4DC-AC4A-6DB5-A1BB9EFDDE20}"/>
              </a:ext>
            </a:extLst>
          </p:cNvPr>
          <p:cNvPicPr>
            <a:picLocks noChangeAspect="1"/>
          </p:cNvPicPr>
          <p:nvPr/>
        </p:nvPicPr>
        <p:blipFill>
          <a:blip r:embed="rId3"/>
          <a:stretch>
            <a:fillRect/>
          </a:stretch>
        </p:blipFill>
        <p:spPr>
          <a:xfrm>
            <a:off x="6157874" y="1444136"/>
            <a:ext cx="5508000" cy="3877111"/>
          </a:xfrm>
          <a:prstGeom prst="rect">
            <a:avLst/>
          </a:prstGeom>
        </p:spPr>
      </p:pic>
      <p:grpSp>
        <p:nvGrpSpPr>
          <p:cNvPr id="5" name="グループ化 4">
            <a:extLst>
              <a:ext uri="{FF2B5EF4-FFF2-40B4-BE49-F238E27FC236}">
                <a16:creationId xmlns:a16="http://schemas.microsoft.com/office/drawing/2014/main" id="{130D31D1-38D6-4A35-AA52-BFBB4FDC5201}"/>
              </a:ext>
            </a:extLst>
          </p:cNvPr>
          <p:cNvGrpSpPr/>
          <p:nvPr/>
        </p:nvGrpSpPr>
        <p:grpSpPr>
          <a:xfrm>
            <a:off x="473516" y="1432845"/>
            <a:ext cx="5652000" cy="4326980"/>
            <a:chOff x="349337" y="1432845"/>
            <a:chExt cx="5841681" cy="4326980"/>
          </a:xfrm>
        </p:grpSpPr>
        <p:pic>
          <p:nvPicPr>
            <p:cNvPr id="4" name="図 3" descr="白黒の写真にテキストが書いてあるスクリーンショットの画面&#10;&#10;中程度の精度で自動的に生成された説明">
              <a:extLst>
                <a:ext uri="{FF2B5EF4-FFF2-40B4-BE49-F238E27FC236}">
                  <a16:creationId xmlns:a16="http://schemas.microsoft.com/office/drawing/2014/main" id="{55824F3F-01B4-1514-85B6-D8EA78728CBE}"/>
                </a:ext>
              </a:extLst>
            </p:cNvPr>
            <p:cNvPicPr>
              <a:picLocks noChangeAspect="1"/>
            </p:cNvPicPr>
            <p:nvPr/>
          </p:nvPicPr>
          <p:blipFill>
            <a:blip r:embed="rId4"/>
            <a:stretch>
              <a:fillRect/>
            </a:stretch>
          </p:blipFill>
          <p:spPr>
            <a:xfrm>
              <a:off x="349337" y="1656297"/>
              <a:ext cx="5841681" cy="4103528"/>
            </a:xfrm>
            <a:prstGeom prst="rect">
              <a:avLst/>
            </a:prstGeom>
          </p:spPr>
        </p:pic>
        <p:pic>
          <p:nvPicPr>
            <p:cNvPr id="16" name="図 15">
              <a:extLst>
                <a:ext uri="{FF2B5EF4-FFF2-40B4-BE49-F238E27FC236}">
                  <a16:creationId xmlns:a16="http://schemas.microsoft.com/office/drawing/2014/main" id="{4EED490D-5000-6CF0-389E-21F023371168}"/>
                </a:ext>
              </a:extLst>
            </p:cNvPr>
            <p:cNvPicPr>
              <a:picLocks noChangeAspect="1"/>
            </p:cNvPicPr>
            <p:nvPr/>
          </p:nvPicPr>
          <p:blipFill>
            <a:blip r:embed="rId5"/>
            <a:stretch>
              <a:fillRect/>
            </a:stretch>
          </p:blipFill>
          <p:spPr>
            <a:xfrm>
              <a:off x="349337" y="1432845"/>
              <a:ext cx="5841681" cy="223452"/>
            </a:xfrm>
            <a:prstGeom prst="rect">
              <a:avLst/>
            </a:prstGeom>
          </p:spPr>
        </p:pic>
      </p:grpSp>
    </p:spTree>
    <p:extLst>
      <p:ext uri="{BB962C8B-B14F-4D97-AF65-F5344CB8AC3E}">
        <p14:creationId xmlns:p14="http://schemas.microsoft.com/office/powerpoint/2010/main" val="8288948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p:txBody>
          <a:bodyPr>
            <a:noAutofit/>
          </a:bodyPr>
          <a:lstStyle/>
          <a:p>
            <a:r>
              <a:rPr kumimoji="1" lang="ja-JP" altLang="en-US" dirty="0"/>
              <a:t>個人情報の取扱いについて</a:t>
            </a:r>
          </a:p>
        </p:txBody>
      </p:sp>
      <p:sp>
        <p:nvSpPr>
          <p:cNvPr id="27" name="テキスト ボックス 26">
            <a:extLst>
              <a:ext uri="{FF2B5EF4-FFF2-40B4-BE49-F238E27FC236}">
                <a16:creationId xmlns:a16="http://schemas.microsoft.com/office/drawing/2014/main" id="{F0CE8B86-4AAE-B845-BC36-3E172539805C}"/>
              </a:ext>
            </a:extLst>
          </p:cNvPr>
          <p:cNvSpPr txBox="1"/>
          <p:nvPr/>
        </p:nvSpPr>
        <p:spPr>
          <a:xfrm>
            <a:off x="550864" y="1399830"/>
            <a:ext cx="11359090" cy="738664"/>
          </a:xfrm>
          <a:prstGeom prst="rect">
            <a:avLst/>
          </a:prstGeom>
          <a:noFill/>
        </p:spPr>
        <p:txBody>
          <a:bodyPr wrap="square" lIns="91440" tIns="45720" rIns="91440" bIns="45720" rtlCol="0" anchor="t">
            <a:spAutoFit/>
          </a:bodyPr>
          <a:lstStyle/>
          <a:p>
            <a:r>
              <a:rPr kumimoji="1" lang="ja-JP" altLang="en-US" sz="1400" dirty="0">
                <a:latin typeface="メイリオ" panose="020B0604030504040204" pitchFamily="50" charset="-128"/>
                <a:ea typeface="メイリオ" panose="020B0604030504040204" pitchFamily="50" charset="-128"/>
              </a:rPr>
              <a:t>支援を急ぐあまり、個人情報の取扱い</a:t>
            </a:r>
            <a:r>
              <a:rPr lang="ja-JP" altLang="en-US" sz="1400" dirty="0">
                <a:latin typeface="メイリオ" panose="020B0604030504040204" pitchFamily="50" charset="-128"/>
                <a:ea typeface="メイリオ" panose="020B0604030504040204" pitchFamily="50" charset="-128"/>
              </a:rPr>
              <a:t>が疎かになってしまう場合があります。</a:t>
            </a:r>
            <a:endParaRPr lang="en-US" altLang="ja-JP" sz="14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ケース会議や連携の相手方、協力を求められた他機関に、個人情報を伝えてよいのか、伝えてはいけないのか、確認をしながら丁寧に取扱うようにしましょう。</a:t>
            </a:r>
            <a:endParaRPr lang="en-US" altLang="ja-JP" sz="14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FD7DC1A1-DAEE-4AA6-82E7-DE225417DF4C}"/>
              </a:ext>
            </a:extLst>
          </p:cNvPr>
          <p:cNvSpPr txBox="1"/>
          <p:nvPr/>
        </p:nvSpPr>
        <p:spPr>
          <a:xfrm>
            <a:off x="571261" y="3216802"/>
            <a:ext cx="3240000" cy="2952000"/>
          </a:xfrm>
          <a:prstGeom prst="roundRect">
            <a:avLst>
              <a:gd name="adj" fmla="val 11384"/>
            </a:avLst>
          </a:prstGeom>
          <a:solidFill>
            <a:srgbClr val="FFFFCC"/>
          </a:solidFill>
        </p:spPr>
        <p:txBody>
          <a:bodyPr wrap="square">
            <a:noAutofit/>
          </a:bodyPr>
          <a:lstStyle/>
          <a:p>
            <a:pPr>
              <a:lnSpc>
                <a:spcPct val="120000"/>
              </a:lnSpc>
            </a:pPr>
            <a:r>
              <a:rPr kumimoji="1" lang="ja-JP" altLang="en-US" sz="1400" dirty="0">
                <a:latin typeface="メイリオ" panose="020B0604030504040204" pitchFamily="50" charset="-128"/>
                <a:ea typeface="メイリオ" panose="020B0604030504040204" pitchFamily="50" charset="-128"/>
              </a:rPr>
              <a:t>①要保護児童対策協議会などの法令で守秘義務が課せられている会議で話し合う場合</a:t>
            </a:r>
            <a:endParaRPr kumimoji="1" lang="en-US" altLang="ja-JP" sz="1400" dirty="0">
              <a:latin typeface="メイリオ" panose="020B0604030504040204" pitchFamily="50" charset="-128"/>
              <a:ea typeface="メイリオ" panose="020B0604030504040204" pitchFamily="50" charset="-128"/>
            </a:endParaRPr>
          </a:p>
          <a:p>
            <a:pPr>
              <a:lnSpc>
                <a:spcPct val="120000"/>
              </a:lnSpc>
            </a:pPr>
            <a:endParaRPr lang="en-US" altLang="ja-JP" sz="1400" dirty="0">
              <a:latin typeface="メイリオ" panose="020B0604030504040204" pitchFamily="50" charset="-128"/>
              <a:ea typeface="メイリオ" panose="020B0604030504040204" pitchFamily="50" charset="-128"/>
            </a:endParaRPr>
          </a:p>
          <a:p>
            <a:pPr>
              <a:lnSpc>
                <a:spcPct val="120000"/>
              </a:lnSpc>
            </a:pPr>
            <a:endParaRPr kumimoji="1" lang="en-US" altLang="ja-JP" sz="1400" dirty="0">
              <a:latin typeface="メイリオ" panose="020B0604030504040204" pitchFamily="50" charset="-128"/>
              <a:ea typeface="メイリオ" panose="020B0604030504040204" pitchFamily="50" charset="-128"/>
            </a:endParaRPr>
          </a:p>
          <a:p>
            <a:pPr>
              <a:lnSpc>
                <a:spcPct val="120000"/>
              </a:lnSpc>
            </a:pPr>
            <a:endParaRPr lang="en-US" altLang="ja-JP" sz="1400" dirty="0">
              <a:latin typeface="メイリオ" panose="020B0604030504040204" pitchFamily="50" charset="-128"/>
              <a:ea typeface="メイリオ" panose="020B0604030504040204" pitchFamily="50" charset="-128"/>
            </a:endParaRPr>
          </a:p>
          <a:p>
            <a:pPr>
              <a:lnSpc>
                <a:spcPct val="120000"/>
              </a:lnSpc>
            </a:pPr>
            <a:r>
              <a:rPr kumimoji="1" lang="ja-JP" altLang="en-US" sz="1400" dirty="0">
                <a:latin typeface="メイリオ" panose="020B0604030504040204" pitchFamily="50" charset="-128"/>
                <a:ea typeface="メイリオ" panose="020B0604030504040204" pitchFamily="50" charset="-128"/>
              </a:rPr>
              <a:t>個人情報を共有できます。</a:t>
            </a:r>
            <a:endParaRPr kumimoji="1" lang="en-US" altLang="ja-JP" sz="1400" dirty="0">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649CB47F-4916-4EEF-8467-575E30E5C65A}"/>
              </a:ext>
            </a:extLst>
          </p:cNvPr>
          <p:cNvSpPr txBox="1"/>
          <p:nvPr/>
        </p:nvSpPr>
        <p:spPr>
          <a:xfrm>
            <a:off x="3973261" y="3228212"/>
            <a:ext cx="3348000" cy="2952000"/>
          </a:xfrm>
          <a:prstGeom prst="roundRect">
            <a:avLst>
              <a:gd name="adj" fmla="val 8135"/>
            </a:avLst>
          </a:prstGeom>
          <a:solidFill>
            <a:srgbClr val="FFFFCC"/>
          </a:solidFill>
        </p:spPr>
        <p:txBody>
          <a:bodyPr wrap="square">
            <a:spAutoFit/>
          </a:bodyPr>
          <a:lstStyle/>
          <a:p>
            <a:pPr>
              <a:lnSpc>
                <a:spcPct val="120000"/>
              </a:lnSpc>
            </a:pPr>
            <a:r>
              <a:rPr lang="ja-JP" altLang="en-US" sz="1400" dirty="0">
                <a:latin typeface="メイリオ" panose="020B0604030504040204" pitchFamily="50" charset="-128"/>
                <a:ea typeface="メイリオ" panose="020B0604030504040204" pitchFamily="50" charset="-128"/>
              </a:rPr>
              <a:t>②</a:t>
            </a:r>
            <a:r>
              <a:rPr kumimoji="1" lang="ja-JP" altLang="en-US" sz="1400" dirty="0">
                <a:latin typeface="メイリオ" panose="020B0604030504040204" pitchFamily="50" charset="-128"/>
                <a:ea typeface="メイリオ" panose="020B0604030504040204" pitchFamily="50" charset="-128"/>
              </a:rPr>
              <a:t>本人及び家族の同意を得られた場合</a:t>
            </a:r>
            <a:endParaRPr kumimoji="1"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＊この場合、誰に情報共有するのかあらかじめ伝える。</a:t>
            </a:r>
            <a:endParaRPr lang="en-US" altLang="ja-JP" sz="1400" dirty="0">
              <a:latin typeface="メイリオ" panose="020B0604030504040204" pitchFamily="50" charset="-128"/>
              <a:ea typeface="メイリオ" panose="020B0604030504040204" pitchFamily="50" charset="-128"/>
            </a:endParaRPr>
          </a:p>
          <a:p>
            <a:pPr>
              <a:lnSpc>
                <a:spcPct val="120000"/>
              </a:lnSpc>
            </a:pPr>
            <a:endParaRPr lang="en-US" altLang="ja-JP" sz="1400" dirty="0">
              <a:latin typeface="メイリオ" panose="020B0604030504040204" pitchFamily="50" charset="-128"/>
              <a:ea typeface="メイリオ" panose="020B0604030504040204" pitchFamily="50" charset="-128"/>
            </a:endParaRPr>
          </a:p>
          <a:p>
            <a:pPr>
              <a:lnSpc>
                <a:spcPct val="120000"/>
              </a:lnSpc>
            </a:pPr>
            <a:endParaRPr lang="en-US" altLang="ja-JP" sz="1400" dirty="0">
              <a:latin typeface="メイリオ" panose="020B0604030504040204" pitchFamily="50" charset="-128"/>
              <a:ea typeface="メイリオ" panose="020B0604030504040204" pitchFamily="50" charset="-128"/>
            </a:endParaRPr>
          </a:p>
          <a:p>
            <a:pPr>
              <a:lnSpc>
                <a:spcPct val="120000"/>
              </a:lnSpc>
            </a:pPr>
            <a:endParaRPr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個人</a:t>
            </a:r>
            <a:r>
              <a:rPr kumimoji="1" lang="ja-JP" altLang="en-US" sz="1400" dirty="0">
                <a:latin typeface="メイリオ" panose="020B0604030504040204" pitchFamily="50" charset="-128"/>
                <a:ea typeface="メイリオ" panose="020B0604030504040204" pitchFamily="50" charset="-128"/>
              </a:rPr>
              <a:t>情報を共有</a:t>
            </a:r>
            <a:r>
              <a:rPr lang="ja-JP" altLang="en-US" sz="1400" dirty="0">
                <a:latin typeface="メイリオ" panose="020B0604030504040204" pitchFamily="50" charset="-128"/>
                <a:ea typeface="メイリオ" panose="020B0604030504040204" pitchFamily="50" charset="-128"/>
              </a:rPr>
              <a:t>できます。</a:t>
            </a:r>
            <a:endParaRPr kumimoji="1"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（連携の時や独自でケース会議を開催する場合など）</a:t>
            </a:r>
            <a:endParaRPr kumimoji="1" lang="en-US" altLang="ja-JP" sz="1400" dirty="0">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124B730B-EE5F-48B3-9F20-E8CCA534D517}"/>
              </a:ext>
            </a:extLst>
          </p:cNvPr>
          <p:cNvSpPr txBox="1"/>
          <p:nvPr/>
        </p:nvSpPr>
        <p:spPr>
          <a:xfrm>
            <a:off x="606922" y="2424938"/>
            <a:ext cx="11177408" cy="600164"/>
          </a:xfrm>
          <a:prstGeom prst="rect">
            <a:avLst/>
          </a:prstGeom>
          <a:noFill/>
        </p:spPr>
        <p:txBody>
          <a:bodyPr wrap="square">
            <a:spAutoFit/>
          </a:bodyPr>
          <a:lstStyle/>
          <a:p>
            <a:pPr>
              <a:spcAft>
                <a:spcPts val="600"/>
              </a:spcAft>
            </a:pPr>
            <a:r>
              <a:rPr lang="ja-JP" altLang="en-US" sz="1400" dirty="0">
                <a:solidFill>
                  <a:srgbClr val="FFCCCC"/>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cs typeface="+mn-lt"/>
              </a:rPr>
              <a:t>● </a:t>
            </a:r>
            <a:r>
              <a:rPr kumimoji="1" lang="ja-JP" altLang="en-US" sz="1400" dirty="0">
                <a:latin typeface="メイリオ" panose="020B0604030504040204" pitchFamily="50" charset="-128"/>
                <a:ea typeface="メイリオ" panose="020B0604030504040204" pitchFamily="50" charset="-128"/>
              </a:rPr>
              <a:t>情報共有のパターン</a:t>
            </a:r>
            <a:endParaRPr kumimoji="1" lang="en-US" altLang="ja-JP" sz="14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支援が必要な子どもや世帯の情報共有をする場合、①～③のどの場面にあたるのか確認しましょう</a:t>
            </a:r>
            <a:endParaRPr kumimoji="1" lang="en-US" altLang="ja-JP" sz="1400" dirty="0">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84093E0F-E5EC-4386-917A-6E832D355C2A}"/>
              </a:ext>
            </a:extLst>
          </p:cNvPr>
          <p:cNvSpPr txBox="1"/>
          <p:nvPr/>
        </p:nvSpPr>
        <p:spPr>
          <a:xfrm>
            <a:off x="7488507" y="3216802"/>
            <a:ext cx="4132232" cy="2952000"/>
          </a:xfrm>
          <a:prstGeom prst="roundRect">
            <a:avLst>
              <a:gd name="adj" fmla="val 8791"/>
            </a:avLst>
          </a:prstGeom>
          <a:solidFill>
            <a:srgbClr val="FFFFCC"/>
          </a:solidFill>
        </p:spPr>
        <p:txBody>
          <a:bodyPr wrap="square">
            <a:spAutoFit/>
          </a:bodyPr>
          <a:lstStyle/>
          <a:p>
            <a:pPr>
              <a:lnSpc>
                <a:spcPct val="120000"/>
              </a:lnSpc>
            </a:pPr>
            <a:r>
              <a:rPr kumimoji="1" lang="ja-JP" altLang="en-US" sz="1400" dirty="0">
                <a:latin typeface="メイリオ" panose="020B0604030504040204" pitchFamily="50" charset="-128"/>
                <a:ea typeface="メイリオ" panose="020B0604030504040204" pitchFamily="50" charset="-128"/>
              </a:rPr>
              <a:t>③守秘義務を課せられた会議でもなく、本人及び家族の同意が得られない場合</a:t>
            </a:r>
            <a:endParaRPr kumimoji="1" lang="en-US" altLang="ja-JP" sz="1400" dirty="0">
              <a:latin typeface="メイリオ" panose="020B0604030504040204" pitchFamily="50" charset="-128"/>
              <a:ea typeface="メイリオ" panose="020B0604030504040204" pitchFamily="50" charset="-128"/>
            </a:endParaRPr>
          </a:p>
          <a:p>
            <a:pPr>
              <a:lnSpc>
                <a:spcPct val="120000"/>
              </a:lnSpc>
            </a:pPr>
            <a:endParaRPr lang="en-US" altLang="ja-JP" sz="1400" dirty="0">
              <a:latin typeface="メイリオ" panose="020B0604030504040204" pitchFamily="50" charset="-128"/>
              <a:ea typeface="メイリオ" panose="020B0604030504040204" pitchFamily="50" charset="-128"/>
            </a:endParaRPr>
          </a:p>
          <a:p>
            <a:pPr>
              <a:lnSpc>
                <a:spcPct val="120000"/>
              </a:lnSpc>
            </a:pPr>
            <a:endParaRPr kumimoji="1" lang="en-US" altLang="ja-JP" sz="1400" dirty="0">
              <a:latin typeface="メイリオ" panose="020B0604030504040204" pitchFamily="50" charset="-128"/>
              <a:ea typeface="メイリオ" panose="020B0604030504040204" pitchFamily="50" charset="-128"/>
            </a:endParaRPr>
          </a:p>
          <a:p>
            <a:pPr>
              <a:lnSpc>
                <a:spcPct val="50000"/>
              </a:lnSpc>
            </a:pPr>
            <a:endParaRPr lang="en-US" altLang="ja-JP" sz="1400" dirty="0">
              <a:latin typeface="メイリオ" panose="020B0604030504040204" pitchFamily="50" charset="-128"/>
              <a:ea typeface="メイリオ" panose="020B0604030504040204" pitchFamily="50" charset="-128"/>
            </a:endParaRPr>
          </a:p>
          <a:p>
            <a:pPr>
              <a:lnSpc>
                <a:spcPct val="120000"/>
              </a:lnSpc>
            </a:pPr>
            <a:r>
              <a:rPr kumimoji="1" lang="ja-JP" altLang="en-US" sz="1400" dirty="0">
                <a:latin typeface="メイリオ" panose="020B0604030504040204" pitchFamily="50" charset="-128"/>
                <a:ea typeface="メイリオ" panose="020B0604030504040204" pitchFamily="50" charset="-128"/>
              </a:rPr>
              <a:t>個人情報の共有はできません。</a:t>
            </a:r>
            <a:endParaRPr kumimoji="1" lang="en-US" altLang="ja-JP" sz="1400" dirty="0">
              <a:latin typeface="メイリオ" panose="020B0604030504040204" pitchFamily="50" charset="-128"/>
              <a:ea typeface="メイリオ" panose="020B0604030504040204" pitchFamily="50" charset="-128"/>
            </a:endParaRPr>
          </a:p>
          <a:p>
            <a:pPr>
              <a:lnSpc>
                <a:spcPct val="120000"/>
              </a:lnSpc>
            </a:pPr>
            <a:endParaRPr kumimoji="1" lang="en-US" altLang="ja-JP" sz="1400" dirty="0">
              <a:latin typeface="メイリオ" panose="020B0604030504040204" pitchFamily="50" charset="-128"/>
              <a:ea typeface="メイリオ" panose="020B0604030504040204" pitchFamily="50" charset="-128"/>
            </a:endParaRPr>
          </a:p>
          <a:p>
            <a:pPr>
              <a:lnSpc>
                <a:spcPct val="120000"/>
              </a:lnSpc>
            </a:pPr>
            <a:endParaRPr lang="en-US" altLang="ja-JP" sz="1400" dirty="0">
              <a:latin typeface="メイリオ" panose="020B0604030504040204" pitchFamily="50" charset="-128"/>
              <a:ea typeface="メイリオ" panose="020B0604030504040204" pitchFamily="50" charset="-128"/>
            </a:endParaRPr>
          </a:p>
          <a:p>
            <a:pPr>
              <a:lnSpc>
                <a:spcPct val="120000"/>
              </a:lnSpc>
            </a:pPr>
            <a:r>
              <a:rPr lang="ja-JP" altLang="en-US" sz="1400" dirty="0">
                <a:latin typeface="メイリオ" panose="020B0604030504040204" pitchFamily="50" charset="-128"/>
                <a:ea typeface="メイリオ" panose="020B0604030504040204" pitchFamily="50" charset="-128"/>
              </a:rPr>
              <a:t>ただし、</a:t>
            </a:r>
            <a:r>
              <a:rPr kumimoji="1" lang="ja-JP" altLang="en-US" sz="1400" dirty="0">
                <a:latin typeface="メイリオ" panose="020B0604030504040204" pitchFamily="50" charset="-128"/>
                <a:ea typeface="メイリオ" panose="020B0604030504040204" pitchFamily="50" charset="-128"/>
              </a:rPr>
              <a:t>個人情報は出さずに、一般論として</a:t>
            </a:r>
            <a:endParaRPr kumimoji="1" lang="en-US" altLang="ja-JP" sz="1400" dirty="0">
              <a:latin typeface="メイリオ" panose="020B0604030504040204" pitchFamily="50" charset="-128"/>
              <a:ea typeface="メイリオ" panose="020B0604030504040204" pitchFamily="50" charset="-128"/>
            </a:endParaRPr>
          </a:p>
          <a:p>
            <a:pPr>
              <a:lnSpc>
                <a:spcPct val="120000"/>
              </a:lnSpc>
            </a:pPr>
            <a:r>
              <a:rPr kumimoji="1" lang="ja-JP" altLang="en-US" sz="1400" dirty="0">
                <a:latin typeface="メイリオ" panose="020B0604030504040204" pitchFamily="50" charset="-128"/>
                <a:ea typeface="メイリオ" panose="020B0604030504040204" pitchFamily="50" charset="-128"/>
              </a:rPr>
              <a:t>どのような支援やサービスがあるのか、連携先に確認をすることはできます。</a:t>
            </a:r>
            <a:endParaRPr kumimoji="1" lang="en-US" altLang="ja-JP" sz="1400" dirty="0">
              <a:latin typeface="メイリオ" panose="020B0604030504040204" pitchFamily="50" charset="-128"/>
              <a:ea typeface="メイリオ" panose="020B0604030504040204" pitchFamily="50" charset="-128"/>
            </a:endParaRPr>
          </a:p>
        </p:txBody>
      </p:sp>
      <p:sp>
        <p:nvSpPr>
          <p:cNvPr id="24" name="ホームベース 23">
            <a:extLst>
              <a:ext uri="{FF2B5EF4-FFF2-40B4-BE49-F238E27FC236}">
                <a16:creationId xmlns:a16="http://schemas.microsoft.com/office/drawing/2014/main" id="{F5680FE3-5304-F336-94AC-C35F07A38600}"/>
              </a:ext>
            </a:extLst>
          </p:cNvPr>
          <p:cNvSpPr/>
          <p:nvPr/>
        </p:nvSpPr>
        <p:spPr>
          <a:xfrm rot="5400000">
            <a:off x="2073984" y="4148371"/>
            <a:ext cx="360000" cy="828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ホームベース 24">
            <a:extLst>
              <a:ext uri="{FF2B5EF4-FFF2-40B4-BE49-F238E27FC236}">
                <a16:creationId xmlns:a16="http://schemas.microsoft.com/office/drawing/2014/main" id="{F5680FE3-5304-F336-94AC-C35F07A38600}"/>
              </a:ext>
            </a:extLst>
          </p:cNvPr>
          <p:cNvSpPr/>
          <p:nvPr/>
        </p:nvSpPr>
        <p:spPr>
          <a:xfrm rot="5400000">
            <a:off x="5637091" y="4148371"/>
            <a:ext cx="360000" cy="828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ホームベース 25">
            <a:extLst>
              <a:ext uri="{FF2B5EF4-FFF2-40B4-BE49-F238E27FC236}">
                <a16:creationId xmlns:a16="http://schemas.microsoft.com/office/drawing/2014/main" id="{F5680FE3-5304-F336-94AC-C35F07A38600}"/>
              </a:ext>
            </a:extLst>
          </p:cNvPr>
          <p:cNvSpPr/>
          <p:nvPr/>
        </p:nvSpPr>
        <p:spPr>
          <a:xfrm rot="5400000">
            <a:off x="9559212" y="4559811"/>
            <a:ext cx="360000" cy="828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ホームベース 27">
            <a:extLst>
              <a:ext uri="{FF2B5EF4-FFF2-40B4-BE49-F238E27FC236}">
                <a16:creationId xmlns:a16="http://schemas.microsoft.com/office/drawing/2014/main" id="{F5680FE3-5304-F336-94AC-C35F07A38600}"/>
              </a:ext>
            </a:extLst>
          </p:cNvPr>
          <p:cNvSpPr/>
          <p:nvPr/>
        </p:nvSpPr>
        <p:spPr>
          <a:xfrm rot="5400000">
            <a:off x="9558507" y="3771116"/>
            <a:ext cx="360000" cy="828000"/>
          </a:xfrm>
          <a:prstGeom prst="homePlat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rot="21312039">
            <a:off x="10451410" y="4660554"/>
            <a:ext cx="1224000" cy="369332"/>
          </a:xfrm>
          <a:prstGeom prst="rect">
            <a:avLst/>
          </a:prstGeom>
          <a:solidFill>
            <a:schemeClr val="bg1"/>
          </a:solidFill>
          <a:ln>
            <a:solidFill>
              <a:srgbClr val="FF0000"/>
            </a:solidFill>
          </a:ln>
        </p:spPr>
        <p:txBody>
          <a:bodyPr wrap="square" rtlCol="0">
            <a:spAutoFit/>
          </a:bodyPr>
          <a:lstStyle/>
          <a:p>
            <a:r>
              <a:rPr lang="ja-JP" altLang="en-US" b="1" dirty="0">
                <a:latin typeface="メイリオ" panose="020B0604030504040204" pitchFamily="50" charset="-128"/>
                <a:ea typeface="メイリオ" panose="020B0604030504040204" pitchFamily="50" charset="-128"/>
              </a:rPr>
              <a:t>ひと工夫</a:t>
            </a:r>
            <a:endParaRPr kumimoji="1" lang="ja-JP" altLang="en-US"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662835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楕円 2">
            <a:extLst>
              <a:ext uri="{FF2B5EF4-FFF2-40B4-BE49-F238E27FC236}">
                <a16:creationId xmlns:a16="http://schemas.microsoft.com/office/drawing/2014/main" id="{8C13BD51-E6F0-0701-86BE-D5C8E6D1C520}"/>
              </a:ext>
            </a:extLst>
          </p:cNvPr>
          <p:cNvSpPr/>
          <p:nvPr/>
        </p:nvSpPr>
        <p:spPr>
          <a:xfrm>
            <a:off x="318448" y="163773"/>
            <a:ext cx="11873552" cy="6694227"/>
          </a:xfrm>
          <a:prstGeom prst="ellipse">
            <a:avLst/>
          </a:prstGeom>
          <a:noFill/>
          <a:ln>
            <a:noFill/>
          </a:ln>
          <a:effectLst>
            <a:softEdge rad="838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a:p>
        </p:txBody>
      </p:sp>
      <p:graphicFrame>
        <p:nvGraphicFramePr>
          <p:cNvPr id="9" name="表 8">
            <a:extLst>
              <a:ext uri="{FF2B5EF4-FFF2-40B4-BE49-F238E27FC236}">
                <a16:creationId xmlns:a16="http://schemas.microsoft.com/office/drawing/2014/main" id="{E324117E-6D2F-9DD9-A79B-BC3468ABF625}"/>
              </a:ext>
            </a:extLst>
          </p:cNvPr>
          <p:cNvGraphicFramePr>
            <a:graphicFrameLocks noGrp="1"/>
          </p:cNvGraphicFramePr>
          <p:nvPr>
            <p:extLst>
              <p:ext uri="{D42A27DB-BD31-4B8C-83A1-F6EECF244321}">
                <p14:modId xmlns:p14="http://schemas.microsoft.com/office/powerpoint/2010/main" val="4131641314"/>
              </p:ext>
            </p:extLst>
          </p:nvPr>
        </p:nvGraphicFramePr>
        <p:xfrm>
          <a:off x="811478" y="2175653"/>
          <a:ext cx="10764000" cy="4043520"/>
        </p:xfrm>
        <a:graphic>
          <a:graphicData uri="http://schemas.openxmlformats.org/drawingml/2006/table">
            <a:tbl>
              <a:tblPr firstRow="1" bandRow="1">
                <a:tableStyleId>{7E9639D4-E3E2-4D34-9284-5A2195B3D0D7}</a:tableStyleId>
              </a:tblPr>
              <a:tblGrid>
                <a:gridCol w="3564000">
                  <a:extLst>
                    <a:ext uri="{9D8B030D-6E8A-4147-A177-3AD203B41FA5}">
                      <a16:colId xmlns:a16="http://schemas.microsoft.com/office/drawing/2014/main" val="1553128637"/>
                    </a:ext>
                  </a:extLst>
                </a:gridCol>
                <a:gridCol w="7200000">
                  <a:extLst>
                    <a:ext uri="{9D8B030D-6E8A-4147-A177-3AD203B41FA5}">
                      <a16:colId xmlns:a16="http://schemas.microsoft.com/office/drawing/2014/main" val="1039125899"/>
                    </a:ext>
                  </a:extLst>
                </a:gridCol>
              </a:tblGrid>
              <a:tr h="432000">
                <a:tc>
                  <a:txBody>
                    <a:bodyPr/>
                    <a:lstStyle/>
                    <a:p>
                      <a:pPr algn="ctr"/>
                      <a:r>
                        <a:rPr kumimoji="1" lang="ja-JP" altLang="en-US" sz="1400" dirty="0"/>
                        <a:t>守秘義務が課せられた会議体例</a:t>
                      </a:r>
                    </a:p>
                  </a:txBody>
                  <a:tcPr anchor="ctr">
                    <a:lnL w="6350" cap="flat" cmpd="sng" algn="ctr">
                      <a:solidFill>
                        <a:schemeClr val="accent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lumMod val="75000"/>
                      </a:schemeClr>
                    </a:solidFill>
                  </a:tcPr>
                </a:tc>
                <a:tc>
                  <a:txBody>
                    <a:bodyPr/>
                    <a:lstStyle/>
                    <a:p>
                      <a:pPr algn="ctr"/>
                      <a:r>
                        <a:rPr kumimoji="1" lang="ja-JP" altLang="en-US" sz="1400" dirty="0"/>
                        <a:t>担当課や名称、担当者</a:t>
                      </a:r>
                      <a:endParaRPr kumimoji="1" lang="en-US" altLang="ja-JP" sz="1400" dirty="0"/>
                    </a:p>
                  </a:txBody>
                  <a:tcPr anchor="ctr">
                    <a:lnL w="6350" cap="flat" cmpd="sng" algn="ctr">
                      <a:solidFill>
                        <a:schemeClr val="bg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865096559"/>
                  </a:ext>
                </a:extLst>
              </a:tr>
              <a:tr h="576000">
                <a:tc>
                  <a:txBody>
                    <a:bodyPr/>
                    <a:lstStyle/>
                    <a:p>
                      <a:r>
                        <a:rPr kumimoji="1" lang="ja-JP" altLang="en-US" sz="1400" dirty="0"/>
                        <a:t>児童福祉法第</a:t>
                      </a:r>
                      <a:r>
                        <a:rPr kumimoji="1" lang="en-US" altLang="ja-JP" sz="1400" dirty="0"/>
                        <a:t>25</a:t>
                      </a:r>
                      <a:r>
                        <a:rPr kumimoji="1" lang="ja-JP" altLang="en-US" sz="1400" dirty="0"/>
                        <a:t>条の</a:t>
                      </a:r>
                      <a:r>
                        <a:rPr kumimoji="1" lang="en-US" altLang="ja-JP" sz="1400" dirty="0"/>
                        <a:t>2</a:t>
                      </a:r>
                      <a:r>
                        <a:rPr kumimoji="1" lang="ja-JP" altLang="en-US" sz="1400" dirty="0"/>
                        <a:t>第</a:t>
                      </a:r>
                      <a:r>
                        <a:rPr kumimoji="1" lang="en-US" altLang="ja-JP" sz="1400" dirty="0"/>
                        <a:t>1</a:t>
                      </a:r>
                      <a:r>
                        <a:rPr kumimoji="1" lang="ja-JP" altLang="en-US" sz="1400" dirty="0"/>
                        <a:t>項</a:t>
                      </a:r>
                      <a:r>
                        <a:rPr kumimoji="1" lang="en-US" altLang="ja-JP" sz="1400" dirty="0"/>
                        <a:t>:</a:t>
                      </a:r>
                    </a:p>
                    <a:p>
                      <a:r>
                        <a:rPr kumimoji="1" lang="ja-JP" altLang="en-US" sz="1400" dirty="0"/>
                        <a:t>「要保護児童対策地域協議会」</a:t>
                      </a:r>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endParaRPr kumimoji="1" lang="en-US" altLang="ja-JP" sz="1400" dirty="0"/>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321012092"/>
                  </a:ext>
                </a:extLst>
              </a:tr>
              <a:tr h="576000">
                <a:tc>
                  <a:txBody>
                    <a:bodyPr/>
                    <a:lstStyle/>
                    <a:p>
                      <a:r>
                        <a:rPr kumimoji="1" lang="ja-JP" altLang="en-US" sz="1400" dirty="0"/>
                        <a:t>子ども・若者育成支援推進法第</a:t>
                      </a:r>
                      <a:r>
                        <a:rPr kumimoji="1" lang="en-US" altLang="ja-JP" sz="1400" dirty="0"/>
                        <a:t>19</a:t>
                      </a:r>
                      <a:r>
                        <a:rPr kumimoji="1" lang="ja-JP" altLang="en-US" sz="1400" dirty="0"/>
                        <a:t>条：</a:t>
                      </a:r>
                      <a:endParaRPr kumimoji="1" lang="en-US" altLang="ja-JP" sz="1400" dirty="0"/>
                    </a:p>
                    <a:p>
                      <a:r>
                        <a:rPr kumimoji="1" lang="ja-JP" altLang="en-US" sz="1400" dirty="0"/>
                        <a:t>「子ども・若者支援地域協議会」</a:t>
                      </a:r>
                      <a:endParaRPr kumimoji="1" lang="en-US" altLang="ja-JP" sz="1400" dirty="0"/>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endParaRPr kumimoji="1" lang="en-US" altLang="ja-JP" sz="1400" dirty="0"/>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205653411"/>
                  </a:ext>
                </a:extLst>
              </a:tr>
              <a:tr h="576000">
                <a:tc>
                  <a:txBody>
                    <a:bodyPr/>
                    <a:lstStyle/>
                    <a:p>
                      <a:r>
                        <a:rPr kumimoji="1" lang="ja-JP" altLang="en-US" sz="1400" dirty="0"/>
                        <a:t>社会福祉法第</a:t>
                      </a:r>
                      <a:r>
                        <a:rPr kumimoji="1" lang="en-US" altLang="ja-JP" sz="1400" dirty="0"/>
                        <a:t>106</a:t>
                      </a:r>
                      <a:r>
                        <a:rPr kumimoji="1" lang="ja-JP" altLang="en-US" sz="1400" dirty="0"/>
                        <a:t>条の</a:t>
                      </a:r>
                      <a:r>
                        <a:rPr kumimoji="1" lang="en-US" altLang="ja-JP" sz="1400" dirty="0"/>
                        <a:t>6</a:t>
                      </a:r>
                      <a:r>
                        <a:rPr kumimoji="1" lang="ja-JP" altLang="en-US" sz="1400" dirty="0"/>
                        <a:t>：</a:t>
                      </a:r>
                      <a:endParaRPr kumimoji="1" lang="en-US" altLang="ja-JP" sz="1400" dirty="0"/>
                    </a:p>
                    <a:p>
                      <a:r>
                        <a:rPr kumimoji="1" lang="ja-JP" altLang="en-US" sz="1400" dirty="0"/>
                        <a:t>「支援会議」（重層的支援体制整備事業）</a:t>
                      </a:r>
                      <a:endParaRPr kumimoji="1" lang="en-US" altLang="ja-JP" sz="1400" dirty="0"/>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endParaRPr kumimoji="1" lang="en-US" altLang="ja-JP" sz="1400" dirty="0"/>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471895623"/>
                  </a:ext>
                </a:extLst>
              </a:tr>
              <a:tr h="57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t>生活困窮者自立支援法第</a:t>
                      </a:r>
                      <a:r>
                        <a:rPr kumimoji="1" lang="en-US" altLang="ja-JP" sz="1400" dirty="0"/>
                        <a:t>9</a:t>
                      </a:r>
                      <a:r>
                        <a:rPr kumimoji="1" lang="ja-JP" altLang="en-US" sz="1400" dirty="0"/>
                        <a:t>条：</a:t>
                      </a:r>
                      <a:endParaRPr kumimoji="1" lang="en-US" altLang="ja-JP" sz="1400"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t>「支援会議」</a:t>
                      </a:r>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endParaRPr kumimoji="1" lang="en-US" altLang="ja-JP" sz="1400" dirty="0"/>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801386713"/>
                  </a:ext>
                </a:extLst>
              </a:tr>
              <a:tr h="576000">
                <a:tc>
                  <a:txBody>
                    <a:bodyPr/>
                    <a:lstStyle/>
                    <a:p>
                      <a:r>
                        <a:rPr kumimoji="1" lang="ja-JP" altLang="en-US" sz="1400" dirty="0"/>
                        <a:t>介護保険法第</a:t>
                      </a:r>
                      <a:r>
                        <a:rPr kumimoji="1" lang="en-US" altLang="ja-JP" sz="1400" dirty="0"/>
                        <a:t>115</a:t>
                      </a:r>
                      <a:r>
                        <a:rPr kumimoji="1" lang="ja-JP" altLang="en-US" sz="1400" dirty="0"/>
                        <a:t>条の</a:t>
                      </a:r>
                      <a:r>
                        <a:rPr kumimoji="1" lang="en-US" altLang="ja-JP" sz="1400" dirty="0"/>
                        <a:t>48</a:t>
                      </a:r>
                      <a:r>
                        <a:rPr kumimoji="1" lang="ja-JP" altLang="en-US" sz="1400" dirty="0"/>
                        <a:t>：</a:t>
                      </a:r>
                      <a:endParaRPr kumimoji="1" lang="en-US" altLang="ja-JP" sz="1400" dirty="0"/>
                    </a:p>
                    <a:p>
                      <a:r>
                        <a:rPr kumimoji="1" lang="ja-JP" altLang="en-US" sz="1400" dirty="0"/>
                        <a:t>「会議（地域ケア会議）」</a:t>
                      </a:r>
                      <a:endParaRPr kumimoji="1" lang="en-US" altLang="ja-JP" sz="1400" dirty="0"/>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endParaRPr kumimoji="1" lang="en-US" altLang="ja-JP" sz="1400" dirty="0"/>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4259224071"/>
                  </a:ext>
                </a:extLst>
              </a:tr>
              <a:tr h="576000">
                <a:tc>
                  <a:txBody>
                    <a:bodyPr/>
                    <a:lstStyle/>
                    <a:p>
                      <a:r>
                        <a:rPr kumimoji="1" lang="ja-JP" altLang="en-US" sz="1400" dirty="0"/>
                        <a:t>障害者の日常生活及び社会生活を総合的に支援するための法律第第</a:t>
                      </a:r>
                      <a:r>
                        <a:rPr kumimoji="1" lang="en-US" altLang="ja-JP" sz="1400" dirty="0"/>
                        <a:t>89</a:t>
                      </a:r>
                      <a:r>
                        <a:rPr kumimoji="1" lang="ja-JP" altLang="en-US" sz="1400" dirty="0"/>
                        <a:t>条の</a:t>
                      </a:r>
                      <a:r>
                        <a:rPr kumimoji="1" lang="en-US" altLang="ja-JP" sz="1400" dirty="0"/>
                        <a:t>3</a:t>
                      </a:r>
                      <a:r>
                        <a:rPr kumimoji="1" lang="ja-JP" altLang="en-US" sz="1400" dirty="0"/>
                        <a:t>：「協議会（自立支援協議会）」</a:t>
                      </a:r>
                      <a:endParaRPr kumimoji="1" lang="en-US" altLang="ja-JP" sz="1400" dirty="0"/>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tc>
                  <a:txBody>
                    <a:bodyPr/>
                    <a:lstStyle/>
                    <a:p>
                      <a:endParaRPr kumimoji="1" lang="en-US" altLang="ja-JP" sz="1400" dirty="0"/>
                    </a:p>
                  </a:txBody>
                  <a:tcPr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026601555"/>
                  </a:ext>
                </a:extLst>
              </a:tr>
            </a:tbl>
          </a:graphicData>
        </a:graphic>
      </p:graphicFrame>
      <p:sp>
        <p:nvSpPr>
          <p:cNvPr id="2" name="タイトル 1">
            <a:extLst>
              <a:ext uri="{FF2B5EF4-FFF2-40B4-BE49-F238E27FC236}">
                <a16:creationId xmlns:a16="http://schemas.microsoft.com/office/drawing/2014/main" id="{0F8F2E87-6689-4BCA-9F16-37A2014481F4}"/>
              </a:ext>
            </a:extLst>
          </p:cNvPr>
          <p:cNvSpPr>
            <a:spLocks noGrp="1"/>
          </p:cNvSpPr>
          <p:nvPr>
            <p:ph type="title"/>
          </p:nvPr>
        </p:nvSpPr>
        <p:spPr>
          <a:xfrm>
            <a:off x="1348156" y="636534"/>
            <a:ext cx="3366084" cy="720000"/>
          </a:xfrm>
        </p:spPr>
        <p:txBody>
          <a:bodyPr/>
          <a:lstStyle/>
          <a:p>
            <a:r>
              <a:rPr kumimoji="1" lang="ja-JP" altLang="en-US" sz="2000" dirty="0">
                <a:ln w="0"/>
                <a:effectLst>
                  <a:outerShdw blurRad="38100" dist="19050" dir="2700000" algn="tl" rotWithShape="0">
                    <a:schemeClr val="dk1">
                      <a:alpha val="40000"/>
                    </a:schemeClr>
                  </a:outerShdw>
                </a:effectLst>
              </a:rPr>
              <a:t>活用できる会議体の確認</a:t>
            </a:r>
            <a:endParaRPr lang="ja-JP" altLang="en-US" dirty="0"/>
          </a:p>
        </p:txBody>
      </p:sp>
      <p:sp>
        <p:nvSpPr>
          <p:cNvPr id="6" name="テキスト ボックス 5">
            <a:extLst>
              <a:ext uri="{FF2B5EF4-FFF2-40B4-BE49-F238E27FC236}">
                <a16:creationId xmlns:a16="http://schemas.microsoft.com/office/drawing/2014/main" id="{DE159B24-25D9-4DAA-A29A-FC99F3AB1C91}"/>
              </a:ext>
            </a:extLst>
          </p:cNvPr>
          <p:cNvSpPr txBox="1"/>
          <p:nvPr/>
        </p:nvSpPr>
        <p:spPr>
          <a:xfrm>
            <a:off x="888934" y="1246872"/>
            <a:ext cx="10686544" cy="738664"/>
          </a:xfrm>
          <a:prstGeom prst="rect">
            <a:avLst/>
          </a:prstGeom>
          <a:noFill/>
          <a:ln w="22225">
            <a:noFill/>
          </a:ln>
        </p:spPr>
        <p:txBody>
          <a:bodyPr wrap="square" rtlCol="0">
            <a:spAutoFit/>
          </a:bodyPr>
          <a:lstStyle/>
          <a:p>
            <a:r>
              <a:rPr kumimoji="1" lang="ja-JP" altLang="en-US" sz="1400" dirty="0">
                <a:latin typeface="+mj-ea"/>
                <a:ea typeface="+mj-ea"/>
              </a:rPr>
              <a:t>関係者でヤングケアラーだけでなく世帯全体の支援を検討する場合、個人情報を扱うため、本人・世帯の同意を得るか守秘義務が課せられた会議体で話し合う必要があります。</a:t>
            </a:r>
            <a:endParaRPr kumimoji="1" lang="en-US" altLang="ja-JP" sz="1400" dirty="0">
              <a:latin typeface="+mj-ea"/>
              <a:ea typeface="+mj-ea"/>
            </a:endParaRPr>
          </a:p>
          <a:p>
            <a:r>
              <a:rPr lang="ja-JP" altLang="en-US" sz="1400" dirty="0">
                <a:latin typeface="+mj-ea"/>
                <a:ea typeface="+mj-ea"/>
              </a:rPr>
              <a:t>みなさんの所属が、構成員になっている会議体がないか確認してみましょう。</a:t>
            </a:r>
            <a:endParaRPr kumimoji="1" lang="ja-JP" altLang="en-US" sz="1400" dirty="0">
              <a:latin typeface="+mj-ea"/>
              <a:ea typeface="+mj-ea"/>
            </a:endParaRPr>
          </a:p>
        </p:txBody>
      </p:sp>
      <p:grpSp>
        <p:nvGrpSpPr>
          <p:cNvPr id="7" name="グループ化 6">
            <a:extLst>
              <a:ext uri="{FF2B5EF4-FFF2-40B4-BE49-F238E27FC236}">
                <a16:creationId xmlns:a16="http://schemas.microsoft.com/office/drawing/2014/main" id="{5431CC57-E881-4146-BB21-46A51C331EF8}"/>
              </a:ext>
            </a:extLst>
          </p:cNvPr>
          <p:cNvGrpSpPr/>
          <p:nvPr/>
        </p:nvGrpSpPr>
        <p:grpSpPr>
          <a:xfrm>
            <a:off x="7213602" y="1543799"/>
            <a:ext cx="3889394" cy="541584"/>
            <a:chOff x="9717491" y="4466436"/>
            <a:chExt cx="1676386" cy="791607"/>
          </a:xfrm>
        </p:grpSpPr>
        <p:sp>
          <p:nvSpPr>
            <p:cNvPr id="8" name="楕円 7">
              <a:extLst>
                <a:ext uri="{FF2B5EF4-FFF2-40B4-BE49-F238E27FC236}">
                  <a16:creationId xmlns:a16="http://schemas.microsoft.com/office/drawing/2014/main" id="{28981811-3CC0-47E4-989E-410DBBC653F0}"/>
                </a:ext>
              </a:extLst>
            </p:cNvPr>
            <p:cNvSpPr/>
            <p:nvPr/>
          </p:nvSpPr>
          <p:spPr>
            <a:xfrm>
              <a:off x="9717491" y="4466436"/>
              <a:ext cx="1207008" cy="791607"/>
            </a:xfrm>
            <a:prstGeom prst="ellipse">
              <a:avLst/>
            </a:prstGeom>
            <a:solidFill>
              <a:srgbClr val="CCECFF"/>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8B571C03-957A-4F72-8D05-6A39ACB847E0}"/>
                </a:ext>
              </a:extLst>
            </p:cNvPr>
            <p:cNvSpPr txBox="1"/>
            <p:nvPr/>
          </p:nvSpPr>
          <p:spPr>
            <a:xfrm>
              <a:off x="9885640" y="4607297"/>
              <a:ext cx="1508237" cy="5865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ja-JP" altLang="en-US" sz="1100" dirty="0">
                  <a:latin typeface="メイリオ" panose="020B0604030504040204" pitchFamily="50" charset="-128"/>
                  <a:ea typeface="メイリオ" panose="020B0604030504040204" pitchFamily="50" charset="-128"/>
                </a:rPr>
                <a:t>携帯で検索して、</a:t>
              </a:r>
              <a:endParaRPr lang="en-US" altLang="ja-JP" sz="1100" dirty="0">
                <a:latin typeface="メイリオ" panose="020B0604030504040204" pitchFamily="50" charset="-128"/>
                <a:ea typeface="メイリオ" panose="020B0604030504040204" pitchFamily="50" charset="-128"/>
              </a:endParaRPr>
            </a:p>
            <a:p>
              <a:pPr>
                <a:lnSpc>
                  <a:spcPct val="90000"/>
                </a:lnSpc>
              </a:pPr>
              <a:r>
                <a:rPr lang="ja-JP" altLang="en-US" sz="1100" dirty="0">
                  <a:latin typeface="メイリオ" panose="020B0604030504040204" pitchFamily="50" charset="-128"/>
                  <a:ea typeface="メイリオ" panose="020B0604030504040204" pitchFamily="50" charset="-128"/>
                </a:rPr>
                <a:t>下の表を埋めてみましょう</a:t>
              </a:r>
              <a:endParaRPr lang="en-US" altLang="ja-JP" sz="1100" dirty="0">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27815234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19659049-B8D7-8A12-A170-D55735C9F534}"/>
              </a:ext>
            </a:extLst>
          </p:cNvPr>
          <p:cNvSpPr txBox="1"/>
          <p:nvPr/>
        </p:nvSpPr>
        <p:spPr>
          <a:xfrm>
            <a:off x="799343" y="1782000"/>
            <a:ext cx="11177626" cy="5076000"/>
          </a:xfrm>
          <a:prstGeom prst="rect">
            <a:avLst/>
          </a:prstGeom>
        </p:spPr>
        <p:txBody>
          <a:bodyPr vert="horz" lIns="91440" tIns="45720" rIns="91440" bIns="45720" rtlCol="0" anchor="t">
            <a:noAutofit/>
          </a:bodyPr>
          <a:lstStyle/>
          <a:p>
            <a:pPr>
              <a:lnSpc>
                <a:spcPct val="120000"/>
              </a:lnSpc>
              <a:spcAft>
                <a:spcPts val="2000"/>
              </a:spcAft>
            </a:pPr>
            <a:r>
              <a:rPr kumimoji="1" lang="ja-JP" altLang="en-US" sz="16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普段、支援している対象者の家族に、サポートが必要なヤングケアラーがいるかもしれません。</a:t>
            </a:r>
            <a:br>
              <a:rPr lang="en-US" altLang="ja-JP" sz="1600" dirty="0">
                <a:latin typeface="メイリオ" panose="020B0604030504040204" pitchFamily="50" charset="-128"/>
                <a:ea typeface="メイリオ" panose="020B0604030504040204" pitchFamily="50" charset="-128"/>
              </a:rPr>
            </a:br>
            <a:r>
              <a:rPr lang="en-US" altLang="ja-JP" sz="1600" dirty="0">
                <a:latin typeface="メイリオ" panose="020B0604030504040204" pitchFamily="50" charset="-128"/>
                <a:ea typeface="メイリオ" panose="020B0604030504040204" pitchFamily="50" charset="-128"/>
              </a:rPr>
              <a:t>    </a:t>
            </a:r>
            <a:r>
              <a:rPr lang="ja-JP" altLang="en-US" sz="1600" dirty="0">
                <a:latin typeface="メイリオ" panose="020B0604030504040204" pitchFamily="50" charset="-128"/>
                <a:ea typeface="メイリオ" panose="020B0604030504040204" pitchFamily="50" charset="-128"/>
              </a:rPr>
              <a:t>ケアラーとしての役割が過重になっていないか確認し、必要ならプラン変更を検討しましょう。</a:t>
            </a:r>
            <a:endParaRPr lang="en-US" altLang="ja-JP" sz="1600" dirty="0">
              <a:latin typeface="メイリオ" panose="020B0604030504040204" pitchFamily="50" charset="-128"/>
              <a:ea typeface="メイリオ" panose="020B0604030504040204" pitchFamily="50" charset="-128"/>
            </a:endParaRPr>
          </a:p>
          <a:p>
            <a:pPr>
              <a:lnSpc>
                <a:spcPct val="120000"/>
              </a:lnSpc>
              <a:spcAft>
                <a:spcPts val="2000"/>
              </a:spcAft>
            </a:pPr>
            <a:r>
              <a:rPr kumimoji="1" lang="ja-JP" altLang="en-US" sz="16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まず、その子どもを気にかけて、何かあれば</a:t>
            </a:r>
            <a:r>
              <a:rPr lang="ja-JP" altLang="en-US" sz="1600" dirty="0">
                <a:latin typeface="メイリオ" panose="020B0604030504040204" pitchFamily="50" charset="-128"/>
                <a:ea typeface="メイリオ" panose="020B0604030504040204" pitchFamily="50" charset="-128"/>
              </a:rPr>
              <a:t>話を聴き</a:t>
            </a:r>
            <a:r>
              <a:rPr kumimoji="1" lang="ja-JP" altLang="en-US" sz="1600" dirty="0">
                <a:latin typeface="メイリオ" panose="020B0604030504040204" pitchFamily="50" charset="-128"/>
                <a:ea typeface="メイリオ" panose="020B0604030504040204" pitchFamily="50" charset="-128"/>
              </a:rPr>
              <a:t>、同意のもと、</a:t>
            </a:r>
            <a:br>
              <a:rPr kumimoji="1" lang="en-US" altLang="ja-JP" sz="1600" dirty="0">
                <a:latin typeface="メイリオ" panose="020B0604030504040204" pitchFamily="50" charset="-128"/>
                <a:ea typeface="メイリオ" panose="020B0604030504040204" pitchFamily="50" charset="-128"/>
              </a:rPr>
            </a:b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他の機関と連携することを検討しましょう。</a:t>
            </a:r>
            <a:endParaRPr lang="en-US" altLang="ja-JP" sz="1600" dirty="0">
              <a:latin typeface="メイリオ" panose="020B0604030504040204" pitchFamily="50" charset="-128"/>
              <a:ea typeface="メイリオ" panose="020B0604030504040204" pitchFamily="50" charset="-128"/>
            </a:endParaRPr>
          </a:p>
          <a:p>
            <a:pPr>
              <a:lnSpc>
                <a:spcPct val="120000"/>
              </a:lnSpc>
              <a:spcAft>
                <a:spcPts val="2000"/>
              </a:spcAft>
            </a:pPr>
            <a:r>
              <a:rPr kumimoji="1" lang="ja-JP" altLang="en-US" sz="16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sz="1600" dirty="0">
                <a:latin typeface="メイリオ" panose="020B0604030504040204" pitchFamily="50" charset="-128"/>
                <a:ea typeface="メイリオ" panose="020B0604030504040204" pitchFamily="50" charset="-128"/>
              </a:rPr>
              <a:t>個別の課題解決を目指しながら、コミュニティーの課題として　</a:t>
            </a:r>
            <a:br>
              <a:rPr lang="en-US" altLang="ja-JP" sz="1600" dirty="0">
                <a:latin typeface="メイリオ" panose="020B0604030504040204" pitchFamily="50" charset="-128"/>
                <a:ea typeface="メイリオ" panose="020B0604030504040204" pitchFamily="50" charset="-128"/>
              </a:rPr>
            </a:br>
            <a:r>
              <a:rPr lang="en-US" altLang="ja-JP" sz="1600" dirty="0">
                <a:latin typeface="メイリオ" panose="020B0604030504040204" pitchFamily="50" charset="-128"/>
                <a:ea typeface="メイリオ" panose="020B0604030504040204" pitchFamily="50" charset="-128"/>
              </a:rPr>
              <a:t>    </a:t>
            </a:r>
            <a:r>
              <a:rPr lang="ja-JP" altLang="en-US" sz="1600" dirty="0">
                <a:latin typeface="メイリオ" panose="020B0604030504040204" pitchFamily="50" charset="-128"/>
                <a:ea typeface="メイリオ" panose="020B0604030504040204" pitchFamily="50" charset="-128"/>
              </a:rPr>
              <a:t>捉え直してみるのもよいでしょう。</a:t>
            </a:r>
            <a:endParaRPr lang="en-US" altLang="ja-JP" sz="1600" dirty="0">
              <a:latin typeface="メイリオ" panose="020B0604030504040204" pitchFamily="50" charset="-128"/>
              <a:ea typeface="メイリオ" panose="020B0604030504040204" pitchFamily="50" charset="-128"/>
            </a:endParaRPr>
          </a:p>
          <a:p>
            <a:pPr>
              <a:lnSpc>
                <a:spcPct val="120000"/>
              </a:lnSpc>
              <a:spcAft>
                <a:spcPts val="2000"/>
              </a:spcAft>
            </a:pPr>
            <a:r>
              <a:rPr kumimoji="1" lang="ja-JP" altLang="en-US" sz="16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sz="1600" dirty="0">
                <a:latin typeface="メイリオ" panose="020B0604030504040204" pitchFamily="50" charset="-128"/>
                <a:ea typeface="メイリオ" panose="020B0604030504040204" pitchFamily="50" charset="-128"/>
              </a:rPr>
              <a:t>最初は、こんな社会資源があったらいいなというのも想像してみましょう。</a:t>
            </a:r>
            <a:endParaRPr lang="en-US" altLang="ja-JP" sz="1600" dirty="0">
              <a:latin typeface="メイリオ" panose="020B0604030504040204" pitchFamily="50" charset="-128"/>
              <a:ea typeface="メイリオ" panose="020B0604030504040204" pitchFamily="50" charset="-128"/>
            </a:endParaRPr>
          </a:p>
          <a:p>
            <a:pPr>
              <a:lnSpc>
                <a:spcPct val="120000"/>
              </a:lnSpc>
              <a:spcAft>
                <a:spcPts val="2000"/>
              </a:spcAft>
            </a:pPr>
            <a:r>
              <a:rPr kumimoji="1" lang="ja-JP" altLang="en-US" sz="16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子どもも家族も話を聴いてくれる人を待っています。</a:t>
            </a:r>
            <a:endParaRPr lang="en-US" altLang="ja-JP" sz="1600" dirty="0">
              <a:latin typeface="メイリオ" panose="020B0604030504040204" pitchFamily="50" charset="-128"/>
              <a:ea typeface="メイリオ" panose="020B0604030504040204" pitchFamily="50" charset="-128"/>
            </a:endParaRPr>
          </a:p>
        </p:txBody>
      </p:sp>
      <p:grpSp>
        <p:nvGrpSpPr>
          <p:cNvPr id="2" name="グループ化 1">
            <a:extLst>
              <a:ext uri="{FF2B5EF4-FFF2-40B4-BE49-F238E27FC236}">
                <a16:creationId xmlns:a16="http://schemas.microsoft.com/office/drawing/2014/main" id="{79C34F38-7C69-4007-90AE-A78B68453BF9}"/>
              </a:ext>
            </a:extLst>
          </p:cNvPr>
          <p:cNvGrpSpPr/>
          <p:nvPr/>
        </p:nvGrpSpPr>
        <p:grpSpPr>
          <a:xfrm>
            <a:off x="7831995" y="3037995"/>
            <a:ext cx="3852000" cy="3312000"/>
            <a:chOff x="7831995" y="3037995"/>
            <a:chExt cx="3852000" cy="3312000"/>
          </a:xfrm>
        </p:grpSpPr>
        <p:pic>
          <p:nvPicPr>
            <p:cNvPr id="34" name="図 6" descr="ダイアグラム&#10;&#10;説明は自動で生成されたものです">
              <a:extLst>
                <a:ext uri="{FF2B5EF4-FFF2-40B4-BE49-F238E27FC236}">
                  <a16:creationId xmlns:a16="http://schemas.microsoft.com/office/drawing/2014/main" id="{C313729B-67DB-0DFC-CF7D-60AC8FBE4279}"/>
                </a:ext>
              </a:extLst>
            </p:cNvPr>
            <p:cNvPicPr>
              <a:picLocks noChangeAspect="1"/>
            </p:cNvPicPr>
            <p:nvPr/>
          </p:nvPicPr>
          <p:blipFill>
            <a:blip r:embed="rId3"/>
            <a:stretch>
              <a:fillRect/>
            </a:stretch>
          </p:blipFill>
          <p:spPr>
            <a:xfrm>
              <a:off x="8511159" y="3993659"/>
              <a:ext cx="2056650" cy="1774806"/>
            </a:xfrm>
            <a:prstGeom prst="rect">
              <a:avLst/>
            </a:prstGeom>
          </p:spPr>
        </p:pic>
        <p:grpSp>
          <p:nvGrpSpPr>
            <p:cNvPr id="6" name="グループ化 5"/>
            <p:cNvGrpSpPr/>
            <p:nvPr/>
          </p:nvGrpSpPr>
          <p:grpSpPr>
            <a:xfrm>
              <a:off x="7831995" y="3087070"/>
              <a:ext cx="1747557" cy="1431327"/>
              <a:chOff x="725874" y="5262112"/>
              <a:chExt cx="1896553" cy="1509623"/>
            </a:xfrm>
          </p:grpSpPr>
          <p:sp>
            <p:nvSpPr>
              <p:cNvPr id="3" name="角丸四角形 2"/>
              <p:cNvSpPr/>
              <p:nvPr/>
            </p:nvSpPr>
            <p:spPr>
              <a:xfrm>
                <a:off x="853120" y="5313872"/>
                <a:ext cx="1562276" cy="1380226"/>
              </a:xfrm>
              <a:prstGeom prst="roundRect">
                <a:avLst>
                  <a:gd name="adj" fmla="val 50000"/>
                </a:avLst>
              </a:prstGeom>
              <a:solidFill>
                <a:srgbClr val="FFFF99"/>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725874" y="5262112"/>
                <a:ext cx="1896553" cy="150962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ja-JP" altLang="en-US" b="1" dirty="0">
                    <a:solidFill>
                      <a:schemeClr val="accent5"/>
                    </a:solidFill>
                    <a:latin typeface="Meiryo UI" panose="020B0604030504040204" pitchFamily="50" charset="-128"/>
                    <a:ea typeface="Meiryo UI" panose="020B0604030504040204" pitchFamily="50" charset="-128"/>
                  </a:rPr>
                  <a:t>見守る</a:t>
                </a:r>
                <a:endParaRPr kumimoji="1" lang="ja-JP" altLang="en-US" b="1" dirty="0">
                  <a:solidFill>
                    <a:schemeClr val="accent5"/>
                  </a:solidFill>
                  <a:latin typeface="Meiryo UI" panose="020B0604030504040204" pitchFamily="50" charset="-128"/>
                  <a:ea typeface="Meiryo UI" panose="020B0604030504040204" pitchFamily="50" charset="-128"/>
                </a:endParaRPr>
              </a:p>
            </p:txBody>
          </p:sp>
        </p:grpSp>
        <p:grpSp>
          <p:nvGrpSpPr>
            <p:cNvPr id="28" name="グループ化 27"/>
            <p:cNvGrpSpPr/>
            <p:nvPr/>
          </p:nvGrpSpPr>
          <p:grpSpPr>
            <a:xfrm>
              <a:off x="9934331" y="3037995"/>
              <a:ext cx="1747557" cy="1431327"/>
              <a:chOff x="725874" y="5262112"/>
              <a:chExt cx="1896553" cy="1509623"/>
            </a:xfrm>
          </p:grpSpPr>
          <p:sp>
            <p:nvSpPr>
              <p:cNvPr id="29" name="角丸四角形 28"/>
              <p:cNvSpPr/>
              <p:nvPr/>
            </p:nvSpPr>
            <p:spPr>
              <a:xfrm>
                <a:off x="853120" y="5313872"/>
                <a:ext cx="1562276" cy="1380226"/>
              </a:xfrm>
              <a:prstGeom prst="roundRect">
                <a:avLst>
                  <a:gd name="adj" fmla="val 50000"/>
                </a:avLst>
              </a:prstGeom>
              <a:solidFill>
                <a:schemeClr val="accent4">
                  <a:lumMod val="60000"/>
                  <a:lumOff val="4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p:nvSpPr>
            <p:spPr>
              <a:xfrm>
                <a:off x="725874" y="5262112"/>
                <a:ext cx="1896553" cy="150962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b="1" dirty="0">
                    <a:solidFill>
                      <a:schemeClr val="accent5"/>
                    </a:solidFill>
                    <a:latin typeface="Meiryo UI" panose="020B0604030504040204" pitchFamily="50" charset="-128"/>
                    <a:ea typeface="Meiryo UI" panose="020B0604030504040204" pitchFamily="50" charset="-128"/>
                  </a:rPr>
                  <a:t>声をかける</a:t>
                </a:r>
              </a:p>
            </p:txBody>
          </p:sp>
        </p:grpSp>
        <p:grpSp>
          <p:nvGrpSpPr>
            <p:cNvPr id="7" name="グループ化 6"/>
            <p:cNvGrpSpPr/>
            <p:nvPr/>
          </p:nvGrpSpPr>
          <p:grpSpPr>
            <a:xfrm>
              <a:off x="7907924" y="4918668"/>
              <a:ext cx="1747557" cy="1431327"/>
              <a:chOff x="2542642" y="5313872"/>
              <a:chExt cx="1896553" cy="1509623"/>
            </a:xfrm>
          </p:grpSpPr>
          <p:sp>
            <p:nvSpPr>
              <p:cNvPr id="25" name="角丸四角形 24"/>
              <p:cNvSpPr/>
              <p:nvPr/>
            </p:nvSpPr>
            <p:spPr>
              <a:xfrm>
                <a:off x="2669888" y="5365632"/>
                <a:ext cx="1562276" cy="1380226"/>
              </a:xfrm>
              <a:prstGeom prst="roundRect">
                <a:avLst>
                  <a:gd name="adj" fmla="val 50000"/>
                </a:avLst>
              </a:prstGeom>
              <a:solidFill>
                <a:srgbClr val="FFCCCC"/>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2542642" y="5313872"/>
                <a:ext cx="1896553" cy="150962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b="1" dirty="0">
                    <a:solidFill>
                      <a:schemeClr val="accent5"/>
                    </a:solidFill>
                    <a:latin typeface="Meiryo UI" panose="020B0604030504040204" pitchFamily="50" charset="-128"/>
                    <a:ea typeface="Meiryo UI" panose="020B0604030504040204" pitchFamily="50" charset="-128"/>
                  </a:rPr>
                  <a:t>話を聴く</a:t>
                </a:r>
                <a:endParaRPr kumimoji="1" lang="ja-JP" altLang="en-US" sz="2000" b="1" dirty="0">
                  <a:solidFill>
                    <a:schemeClr val="accent5"/>
                  </a:solidFill>
                  <a:latin typeface="Meiryo UI" panose="020B0604030504040204" pitchFamily="50" charset="-128"/>
                  <a:ea typeface="Meiryo UI" panose="020B0604030504040204" pitchFamily="50" charset="-128"/>
                </a:endParaRPr>
              </a:p>
            </p:txBody>
          </p:sp>
        </p:grpSp>
        <p:grpSp>
          <p:nvGrpSpPr>
            <p:cNvPr id="31" name="グループ化 30"/>
            <p:cNvGrpSpPr/>
            <p:nvPr/>
          </p:nvGrpSpPr>
          <p:grpSpPr>
            <a:xfrm>
              <a:off x="9936438" y="4849887"/>
              <a:ext cx="1747557" cy="1492578"/>
              <a:chOff x="2542642" y="5249270"/>
              <a:chExt cx="1896553" cy="1574225"/>
            </a:xfrm>
          </p:grpSpPr>
          <p:sp>
            <p:nvSpPr>
              <p:cNvPr id="32" name="角丸四角形 31"/>
              <p:cNvSpPr/>
              <p:nvPr/>
            </p:nvSpPr>
            <p:spPr>
              <a:xfrm>
                <a:off x="2669888" y="5249270"/>
                <a:ext cx="1542888" cy="1496588"/>
              </a:xfrm>
              <a:prstGeom prst="roundRect">
                <a:avLst>
                  <a:gd name="adj" fmla="val 50000"/>
                </a:avLst>
              </a:prstGeom>
              <a:solidFill>
                <a:srgbClr val="CCFFFF"/>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a:off x="2542642" y="5313872"/>
                <a:ext cx="1896553" cy="150962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b="1" dirty="0">
                    <a:solidFill>
                      <a:schemeClr val="accent5"/>
                    </a:solidFill>
                    <a:latin typeface="Meiryo UI" panose="020B0604030504040204" pitchFamily="50" charset="-128"/>
                    <a:ea typeface="Meiryo UI" panose="020B0604030504040204" pitchFamily="50" charset="-128"/>
                  </a:rPr>
                  <a:t>気持ちを</a:t>
                </a:r>
                <a:endParaRPr kumimoji="1" lang="en-US" altLang="ja-JP" b="1" dirty="0">
                  <a:solidFill>
                    <a:schemeClr val="accent5"/>
                  </a:solidFill>
                  <a:latin typeface="Meiryo UI" panose="020B0604030504040204" pitchFamily="50" charset="-128"/>
                  <a:ea typeface="Meiryo UI" panose="020B0604030504040204" pitchFamily="50" charset="-128"/>
                </a:endParaRPr>
              </a:p>
              <a:p>
                <a:pPr algn="ctr"/>
                <a:r>
                  <a:rPr kumimoji="1" lang="ja-JP" altLang="en-US" b="1" dirty="0">
                    <a:solidFill>
                      <a:schemeClr val="accent5"/>
                    </a:solidFill>
                    <a:latin typeface="Meiryo UI" panose="020B0604030504040204" pitchFamily="50" charset="-128"/>
                    <a:ea typeface="Meiryo UI" panose="020B0604030504040204" pitchFamily="50" charset="-128"/>
                  </a:rPr>
                  <a:t>尊重する</a:t>
                </a:r>
              </a:p>
            </p:txBody>
          </p:sp>
        </p:grpSp>
      </p:grpSp>
      <p:sp>
        <p:nvSpPr>
          <p:cNvPr id="11" name="タイトル 10">
            <a:extLst>
              <a:ext uri="{FF2B5EF4-FFF2-40B4-BE49-F238E27FC236}">
                <a16:creationId xmlns:a16="http://schemas.microsoft.com/office/drawing/2014/main" id="{14230D4D-8A79-462A-8D17-40F2D649DBF3}"/>
              </a:ext>
            </a:extLst>
          </p:cNvPr>
          <p:cNvSpPr>
            <a:spLocks noGrp="1"/>
          </p:cNvSpPr>
          <p:nvPr>
            <p:ph type="title"/>
          </p:nvPr>
        </p:nvSpPr>
        <p:spPr/>
        <p:txBody>
          <a:bodyPr/>
          <a:lstStyle/>
          <a:p>
            <a:r>
              <a:rPr lang="ja-JP" altLang="en-US" dirty="0"/>
              <a:t>みなさんのできるところから</a:t>
            </a:r>
          </a:p>
        </p:txBody>
      </p:sp>
    </p:spTree>
    <p:extLst>
      <p:ext uri="{BB962C8B-B14F-4D97-AF65-F5344CB8AC3E}">
        <p14:creationId xmlns:p14="http://schemas.microsoft.com/office/powerpoint/2010/main" val="12053750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角丸四角形 9">
            <a:extLst>
              <a:ext uri="{FF2B5EF4-FFF2-40B4-BE49-F238E27FC236}">
                <a16:creationId xmlns:a16="http://schemas.microsoft.com/office/drawing/2014/main" id="{A9A76A4C-11F8-4F92-4495-000492F7B45B}"/>
              </a:ext>
            </a:extLst>
          </p:cNvPr>
          <p:cNvSpPr/>
          <p:nvPr/>
        </p:nvSpPr>
        <p:spPr>
          <a:xfrm>
            <a:off x="576139" y="3103790"/>
            <a:ext cx="10980000" cy="3253015"/>
          </a:xfrm>
          <a:prstGeom prst="roundRect">
            <a:avLst>
              <a:gd name="adj" fmla="val 4980"/>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メイリオ" panose="020B0604030504040204" pitchFamily="50" charset="-128"/>
              <a:ea typeface="メイリオ" panose="020B0604030504040204" pitchFamily="50" charset="-128"/>
            </a:endParaRPr>
          </a:p>
        </p:txBody>
      </p:sp>
      <p:pic>
        <p:nvPicPr>
          <p:cNvPr id="3" name="図 4" descr="ダイアグラム&#10;&#10;説明は自動で生成されたものです">
            <a:extLst>
              <a:ext uri="{FF2B5EF4-FFF2-40B4-BE49-F238E27FC236}">
                <a16:creationId xmlns:a16="http://schemas.microsoft.com/office/drawing/2014/main" id="{ED62E817-0696-27E5-0B91-F2623F042E01}"/>
              </a:ext>
            </a:extLst>
          </p:cNvPr>
          <p:cNvPicPr>
            <a:picLocks noChangeAspect="1"/>
          </p:cNvPicPr>
          <p:nvPr/>
        </p:nvPicPr>
        <p:blipFill>
          <a:blip r:embed="rId3"/>
          <a:stretch>
            <a:fillRect/>
          </a:stretch>
        </p:blipFill>
        <p:spPr>
          <a:xfrm>
            <a:off x="7351673" y="602681"/>
            <a:ext cx="4197096" cy="2370125"/>
          </a:xfrm>
          <a:prstGeom prst="rect">
            <a:avLst/>
          </a:prstGeom>
        </p:spPr>
      </p:pic>
      <p:sp>
        <p:nvSpPr>
          <p:cNvPr id="2" name="タイトル 1">
            <a:extLst>
              <a:ext uri="{FF2B5EF4-FFF2-40B4-BE49-F238E27FC236}">
                <a16:creationId xmlns:a16="http://schemas.microsoft.com/office/drawing/2014/main" id="{DBF5AA70-591C-93C1-3540-AD6C607D705A}"/>
              </a:ext>
            </a:extLst>
          </p:cNvPr>
          <p:cNvSpPr>
            <a:spLocks noGrp="1"/>
          </p:cNvSpPr>
          <p:nvPr>
            <p:ph type="title"/>
          </p:nvPr>
        </p:nvSpPr>
        <p:spPr>
          <a:xfrm>
            <a:off x="1346037" y="576016"/>
            <a:ext cx="5400000" cy="777024"/>
          </a:xfrm>
          <a:noFill/>
        </p:spPr>
        <p:txBody>
          <a:bodyPr>
            <a:noAutofit/>
          </a:bodyPr>
          <a:lstStyle/>
          <a:p>
            <a:pPr algn="ctr"/>
            <a:r>
              <a:rPr kumimoji="1" lang="ja-JP" altLang="en-US" sz="2400" b="1" dirty="0"/>
              <a:t>ご清聴ありがとうございました</a:t>
            </a:r>
          </a:p>
        </p:txBody>
      </p:sp>
      <p:sp>
        <p:nvSpPr>
          <p:cNvPr id="5" name="スライド番号プレースホルダー 4">
            <a:extLst>
              <a:ext uri="{FF2B5EF4-FFF2-40B4-BE49-F238E27FC236}">
                <a16:creationId xmlns:a16="http://schemas.microsoft.com/office/drawing/2014/main" id="{10698D47-77D1-44E3-9980-52DBB49D9BEF}"/>
              </a:ext>
            </a:extLst>
          </p:cNvPr>
          <p:cNvSpPr>
            <a:spLocks noGrp="1"/>
          </p:cNvSpPr>
          <p:nvPr>
            <p:ph type="sldNum" sz="quarter" idx="12"/>
          </p:nvPr>
        </p:nvSpPr>
        <p:spPr/>
        <p:txBody>
          <a:bodyPr/>
          <a:lstStyle/>
          <a:p>
            <a:fld id="{57AF920D-47DC-4914-A130-523A52889D7B}" type="slidenum">
              <a:rPr kumimoji="1" lang="ja-JP" altLang="en-US" smtClean="0"/>
              <a:t>36</a:t>
            </a:fld>
            <a:endParaRPr kumimoji="1" lang="ja-JP" altLang="en-US" dirty="0"/>
          </a:p>
        </p:txBody>
      </p:sp>
      <p:grpSp>
        <p:nvGrpSpPr>
          <p:cNvPr id="9" name="グループ化 8">
            <a:extLst>
              <a:ext uri="{FF2B5EF4-FFF2-40B4-BE49-F238E27FC236}">
                <a16:creationId xmlns:a16="http://schemas.microsoft.com/office/drawing/2014/main" id="{1A62C470-C1D1-476F-8547-4BAD531F62C6}"/>
              </a:ext>
            </a:extLst>
          </p:cNvPr>
          <p:cNvGrpSpPr/>
          <p:nvPr/>
        </p:nvGrpSpPr>
        <p:grpSpPr>
          <a:xfrm>
            <a:off x="4247328" y="1813433"/>
            <a:ext cx="2921000" cy="1033200"/>
            <a:chOff x="3920338" y="2163313"/>
            <a:chExt cx="2921000" cy="1033200"/>
          </a:xfrm>
        </p:grpSpPr>
        <p:sp>
          <p:nvSpPr>
            <p:cNvPr id="24" name="四角形: 角を丸くする 23">
              <a:extLst>
                <a:ext uri="{FF2B5EF4-FFF2-40B4-BE49-F238E27FC236}">
                  <a16:creationId xmlns:a16="http://schemas.microsoft.com/office/drawing/2014/main" id="{3AA2AD01-BA8B-4DA8-BAC9-B8393FE1F21B}"/>
                </a:ext>
              </a:extLst>
            </p:cNvPr>
            <p:cNvSpPr/>
            <p:nvPr/>
          </p:nvSpPr>
          <p:spPr>
            <a:xfrm>
              <a:off x="3920338" y="2163313"/>
              <a:ext cx="2921000" cy="1033200"/>
            </a:xfrm>
            <a:prstGeom prst="roundRect">
              <a:avLst/>
            </a:prstGeom>
            <a:solidFill>
              <a:srgbClr val="FFFFE7"/>
            </a:solidFill>
            <a:ln>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endParaRPr kumimoji="1" lang="ja-JP" altLang="en-US"/>
            </a:p>
          </p:txBody>
        </p:sp>
        <p:sp>
          <p:nvSpPr>
            <p:cNvPr id="25" name="テキスト ボックス 19">
              <a:extLst>
                <a:ext uri="{FF2B5EF4-FFF2-40B4-BE49-F238E27FC236}">
                  <a16:creationId xmlns:a16="http://schemas.microsoft.com/office/drawing/2014/main" id="{5CED879D-0920-4C3D-B54C-E6679A15C533}"/>
                </a:ext>
              </a:extLst>
            </p:cNvPr>
            <p:cNvSpPr txBox="1"/>
            <p:nvPr/>
          </p:nvSpPr>
          <p:spPr>
            <a:xfrm>
              <a:off x="3927696" y="2186402"/>
              <a:ext cx="1728000" cy="324594"/>
            </a:xfrm>
            <a:prstGeom prst="roundRect">
              <a:avLst>
                <a:gd name="adj" fmla="val 50000"/>
              </a:avLst>
            </a:prstGeom>
            <a:noFill/>
            <a:ln>
              <a:noFill/>
            </a:ln>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900" b="1" dirty="0">
                  <a:solidFill>
                    <a:schemeClr val="accent6">
                      <a:lumMod val="75000"/>
                    </a:schemeClr>
                  </a:solidFill>
                  <a:latin typeface="メイリオ" panose="020B0604030504040204" pitchFamily="50" charset="-128"/>
                  <a:ea typeface="メイリオ" panose="020B0604030504040204" pitchFamily="50" charset="-128"/>
                </a:rPr>
                <a:t>● </a:t>
              </a:r>
              <a:r>
                <a:rPr kumimoji="1" lang="ja-JP" altLang="en-US" sz="900" b="1" dirty="0">
                  <a:solidFill>
                    <a:schemeClr val="accent6">
                      <a:lumMod val="75000"/>
                    </a:schemeClr>
                  </a:solidFill>
                  <a:latin typeface="メイリオ" panose="020B0604030504040204" pitchFamily="50" charset="-128"/>
                  <a:ea typeface="メイリオ" panose="020B0604030504040204" pitchFamily="50" charset="-128"/>
                </a:rPr>
                <a:t>支援事例を参考にする</a:t>
              </a:r>
              <a:endParaRPr kumimoji="1" lang="en-US" altLang="ja-JP" sz="900" b="1" dirty="0">
                <a:solidFill>
                  <a:schemeClr val="accent6">
                    <a:lumMod val="75000"/>
                  </a:schemeClr>
                </a:solidFill>
                <a:latin typeface="メイリオ" panose="020B0604030504040204" pitchFamily="50" charset="-128"/>
                <a:ea typeface="メイリオ" panose="020B0604030504040204" pitchFamily="50" charset="-128"/>
              </a:endParaRPr>
            </a:p>
          </p:txBody>
        </p:sp>
        <p:sp>
          <p:nvSpPr>
            <p:cNvPr id="26" name="テキスト ボックス 20">
              <a:extLst>
                <a:ext uri="{FF2B5EF4-FFF2-40B4-BE49-F238E27FC236}">
                  <a16:creationId xmlns:a16="http://schemas.microsoft.com/office/drawing/2014/main" id="{0F9D2CED-A27F-4E36-9F56-C404A67CCA17}"/>
                </a:ext>
              </a:extLst>
            </p:cNvPr>
            <p:cNvSpPr txBox="1"/>
            <p:nvPr/>
          </p:nvSpPr>
          <p:spPr>
            <a:xfrm>
              <a:off x="4107306" y="2468870"/>
              <a:ext cx="1728000" cy="230832"/>
            </a:xfrm>
            <a:prstGeom prst="rect">
              <a:avLst/>
            </a:prstGeom>
            <a:noFill/>
            <a:ln>
              <a:noFill/>
            </a:ln>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900" b="1" dirty="0">
                  <a:latin typeface="メイリオ" panose="020B0604030504040204" pitchFamily="50" charset="-128"/>
                  <a:ea typeface="メイリオ" panose="020B0604030504040204" pitchFamily="50" charset="-128"/>
                </a:rPr>
                <a:t>ヤングケアラー支援事例集</a:t>
              </a:r>
              <a:endParaRPr kumimoji="1" lang="en-US" altLang="ja-JP" sz="900" b="1" dirty="0">
                <a:latin typeface="メイリオ" panose="020B0604030504040204" pitchFamily="50" charset="-128"/>
                <a:ea typeface="メイリオ" panose="020B0604030504040204" pitchFamily="50" charset="-128"/>
              </a:endParaRPr>
            </a:p>
          </p:txBody>
        </p:sp>
        <p:grpSp>
          <p:nvGrpSpPr>
            <p:cNvPr id="27" name="グループ化 26">
              <a:extLst>
                <a:ext uri="{FF2B5EF4-FFF2-40B4-BE49-F238E27FC236}">
                  <a16:creationId xmlns:a16="http://schemas.microsoft.com/office/drawing/2014/main" id="{6FD020FE-A5B3-4497-9767-AE82F122C9D6}"/>
                </a:ext>
              </a:extLst>
            </p:cNvPr>
            <p:cNvGrpSpPr/>
            <p:nvPr/>
          </p:nvGrpSpPr>
          <p:grpSpPr>
            <a:xfrm>
              <a:off x="4111108" y="2811704"/>
              <a:ext cx="1807800" cy="288000"/>
              <a:chOff x="8356600" y="6241942"/>
              <a:chExt cx="1807800" cy="288000"/>
            </a:xfrm>
          </p:grpSpPr>
          <p:sp>
            <p:nvSpPr>
              <p:cNvPr id="29" name="正方形/長方形 28">
                <a:extLst>
                  <a:ext uri="{FF2B5EF4-FFF2-40B4-BE49-F238E27FC236}">
                    <a16:creationId xmlns:a16="http://schemas.microsoft.com/office/drawing/2014/main" id="{71E78272-7B19-46CB-8FDD-184737556067}"/>
                  </a:ext>
                </a:extLst>
              </p:cNvPr>
              <p:cNvSpPr/>
              <p:nvPr/>
            </p:nvSpPr>
            <p:spPr>
              <a:xfrm>
                <a:off x="8356600" y="6241942"/>
                <a:ext cx="1800000" cy="288000"/>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700" dirty="0">
                    <a:solidFill>
                      <a:schemeClr val="tx1"/>
                    </a:solidFill>
                    <a:latin typeface="BIZ UDゴシック" panose="020B0400000000000000" pitchFamily="49" charset="-128"/>
                    <a:ea typeface="BIZ UDゴシック" panose="020B0400000000000000" pitchFamily="49" charset="-128"/>
                  </a:rPr>
                  <a:t>大阪府 ヤングケアラー 事例集</a:t>
                </a:r>
              </a:p>
            </p:txBody>
          </p:sp>
          <p:sp>
            <p:nvSpPr>
              <p:cNvPr id="30" name="正方形/長方形 29">
                <a:extLst>
                  <a:ext uri="{FF2B5EF4-FFF2-40B4-BE49-F238E27FC236}">
                    <a16:creationId xmlns:a16="http://schemas.microsoft.com/office/drawing/2014/main" id="{12AB68DE-2269-4E68-9243-38D8F0B9C8D4}"/>
                  </a:ext>
                </a:extLst>
              </p:cNvPr>
              <p:cNvSpPr/>
              <p:nvPr/>
            </p:nvSpPr>
            <p:spPr>
              <a:xfrm>
                <a:off x="9804400" y="6241942"/>
                <a:ext cx="360000" cy="28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p>
            </p:txBody>
          </p:sp>
          <p:sp>
            <p:nvSpPr>
              <p:cNvPr id="31" name="グラフィックス 43" descr="拡大鏡 単色塗りつぶし">
                <a:extLst>
                  <a:ext uri="{FF2B5EF4-FFF2-40B4-BE49-F238E27FC236}">
                    <a16:creationId xmlns:a16="http://schemas.microsoft.com/office/drawing/2014/main" id="{D3B481DE-337B-4C88-BCEA-874471295933}"/>
                  </a:ext>
                </a:extLst>
              </p:cNvPr>
              <p:cNvSpPr/>
              <p:nvPr/>
            </p:nvSpPr>
            <p:spPr>
              <a:xfrm>
                <a:off x="9868300" y="6299600"/>
                <a:ext cx="180000" cy="180000"/>
              </a:xfrm>
              <a:custGeom>
                <a:avLst/>
                <a:gdLst>
                  <a:gd name="connsiteX0" fmla="*/ 230700 w 236813"/>
                  <a:gd name="connsiteY0" fmla="*/ 201000 h 236999"/>
                  <a:gd name="connsiteX1" fmla="*/ 193200 w 236813"/>
                  <a:gd name="connsiteY1" fmla="*/ 163500 h 236999"/>
                  <a:gd name="connsiteX2" fmla="*/ 174600 w 236813"/>
                  <a:gd name="connsiteY2" fmla="*/ 157800 h 236999"/>
                  <a:gd name="connsiteX3" fmla="*/ 161400 w 236813"/>
                  <a:gd name="connsiteY3" fmla="*/ 144600 h 236999"/>
                  <a:gd name="connsiteX4" fmla="*/ 180000 w 236813"/>
                  <a:gd name="connsiteY4" fmla="*/ 90000 h 236999"/>
                  <a:gd name="connsiteX5" fmla="*/ 90000 w 236813"/>
                  <a:gd name="connsiteY5" fmla="*/ 0 h 236999"/>
                  <a:gd name="connsiteX6" fmla="*/ 0 w 236813"/>
                  <a:gd name="connsiteY6" fmla="*/ 90000 h 236999"/>
                  <a:gd name="connsiteX7" fmla="*/ 90000 w 236813"/>
                  <a:gd name="connsiteY7" fmla="*/ 180000 h 236999"/>
                  <a:gd name="connsiteX8" fmla="*/ 144600 w 236813"/>
                  <a:gd name="connsiteY8" fmla="*/ 161400 h 236999"/>
                  <a:gd name="connsiteX9" fmla="*/ 157800 w 236813"/>
                  <a:gd name="connsiteY9" fmla="*/ 174600 h 236999"/>
                  <a:gd name="connsiteX10" fmla="*/ 163500 w 236813"/>
                  <a:gd name="connsiteY10" fmla="*/ 193200 h 236999"/>
                  <a:gd name="connsiteX11" fmla="*/ 201000 w 236813"/>
                  <a:gd name="connsiteY11" fmla="*/ 230700 h 236999"/>
                  <a:gd name="connsiteX12" fmla="*/ 216000 w 236813"/>
                  <a:gd name="connsiteY12" fmla="*/ 237000 h 236999"/>
                  <a:gd name="connsiteX13" fmla="*/ 231000 w 236813"/>
                  <a:gd name="connsiteY13" fmla="*/ 230700 h 236999"/>
                  <a:gd name="connsiteX14" fmla="*/ 230700 w 236813"/>
                  <a:gd name="connsiteY14" fmla="*/ 201000 h 236999"/>
                  <a:gd name="connsiteX15" fmla="*/ 89700 w 236813"/>
                  <a:gd name="connsiteY15" fmla="*/ 161700 h 236999"/>
                  <a:gd name="connsiteX16" fmla="*/ 17700 w 236813"/>
                  <a:gd name="connsiteY16" fmla="*/ 89700 h 236999"/>
                  <a:gd name="connsiteX17" fmla="*/ 89700 w 236813"/>
                  <a:gd name="connsiteY17" fmla="*/ 17700 h 236999"/>
                  <a:gd name="connsiteX18" fmla="*/ 161700 w 236813"/>
                  <a:gd name="connsiteY18" fmla="*/ 89700 h 236999"/>
                  <a:gd name="connsiteX19" fmla="*/ 89700 w 236813"/>
                  <a:gd name="connsiteY19" fmla="*/ 161700 h 236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6813" h="236999">
                    <a:moveTo>
                      <a:pt x="230700" y="201000"/>
                    </a:moveTo>
                    <a:lnTo>
                      <a:pt x="193200" y="163500"/>
                    </a:lnTo>
                    <a:cubicBezTo>
                      <a:pt x="188100" y="158400"/>
                      <a:pt x="181200" y="156600"/>
                      <a:pt x="174600" y="157800"/>
                    </a:cubicBezTo>
                    <a:lnTo>
                      <a:pt x="161400" y="144600"/>
                    </a:lnTo>
                    <a:cubicBezTo>
                      <a:pt x="173100" y="129600"/>
                      <a:pt x="180000" y="110400"/>
                      <a:pt x="180000" y="90000"/>
                    </a:cubicBezTo>
                    <a:cubicBezTo>
                      <a:pt x="180000" y="40500"/>
                      <a:pt x="139500" y="0"/>
                      <a:pt x="90000" y="0"/>
                    </a:cubicBezTo>
                    <a:cubicBezTo>
                      <a:pt x="40500" y="0"/>
                      <a:pt x="0" y="40500"/>
                      <a:pt x="0" y="90000"/>
                    </a:cubicBezTo>
                    <a:cubicBezTo>
                      <a:pt x="0" y="139500"/>
                      <a:pt x="40500" y="180000"/>
                      <a:pt x="90000" y="180000"/>
                    </a:cubicBezTo>
                    <a:cubicBezTo>
                      <a:pt x="110400" y="180000"/>
                      <a:pt x="129300" y="173100"/>
                      <a:pt x="144600" y="161400"/>
                    </a:cubicBezTo>
                    <a:lnTo>
                      <a:pt x="157800" y="174600"/>
                    </a:lnTo>
                    <a:cubicBezTo>
                      <a:pt x="156600" y="181200"/>
                      <a:pt x="158400" y="188100"/>
                      <a:pt x="163500" y="193200"/>
                    </a:cubicBezTo>
                    <a:lnTo>
                      <a:pt x="201000" y="230700"/>
                    </a:lnTo>
                    <a:cubicBezTo>
                      <a:pt x="205200" y="234900"/>
                      <a:pt x="210600" y="237000"/>
                      <a:pt x="216000" y="237000"/>
                    </a:cubicBezTo>
                    <a:cubicBezTo>
                      <a:pt x="221400" y="237000"/>
                      <a:pt x="226800" y="234900"/>
                      <a:pt x="231000" y="230700"/>
                    </a:cubicBezTo>
                    <a:cubicBezTo>
                      <a:pt x="238800" y="222300"/>
                      <a:pt x="238800" y="209100"/>
                      <a:pt x="230700" y="201000"/>
                    </a:cubicBezTo>
                    <a:close/>
                    <a:moveTo>
                      <a:pt x="89700" y="161700"/>
                    </a:moveTo>
                    <a:cubicBezTo>
                      <a:pt x="50100" y="161700"/>
                      <a:pt x="17700" y="129300"/>
                      <a:pt x="17700" y="89700"/>
                    </a:cubicBezTo>
                    <a:cubicBezTo>
                      <a:pt x="17700" y="50100"/>
                      <a:pt x="50100" y="17700"/>
                      <a:pt x="89700" y="17700"/>
                    </a:cubicBezTo>
                    <a:cubicBezTo>
                      <a:pt x="129300" y="17700"/>
                      <a:pt x="161700" y="50100"/>
                      <a:pt x="161700" y="89700"/>
                    </a:cubicBezTo>
                    <a:cubicBezTo>
                      <a:pt x="161700" y="129300"/>
                      <a:pt x="129300" y="161700"/>
                      <a:pt x="89700" y="161700"/>
                    </a:cubicBezTo>
                    <a:close/>
                  </a:path>
                </a:pathLst>
              </a:custGeom>
              <a:solidFill>
                <a:schemeClr val="bg1"/>
              </a:solidFill>
              <a:ln w="2977" cap="flat">
                <a:noFill/>
                <a:prstDash val="solid"/>
                <a:miter/>
              </a:ln>
            </p:spPr>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grpSp>
        <p:pic>
          <p:nvPicPr>
            <p:cNvPr id="28" name="図 27">
              <a:extLst>
                <a:ext uri="{FF2B5EF4-FFF2-40B4-BE49-F238E27FC236}">
                  <a16:creationId xmlns:a16="http://schemas.microsoft.com/office/drawing/2014/main" id="{BA2C08F0-F673-4C8D-A331-44408F326459}"/>
                </a:ext>
              </a:extLst>
            </p:cNvPr>
            <p:cNvPicPr>
              <a:picLocks noChangeAspect="1"/>
            </p:cNvPicPr>
            <p:nvPr/>
          </p:nvPicPr>
          <p:blipFill>
            <a:blip r:embed="rId4"/>
            <a:stretch>
              <a:fillRect/>
            </a:stretch>
          </p:blipFill>
          <p:spPr>
            <a:xfrm>
              <a:off x="6020123" y="2420471"/>
              <a:ext cx="720000" cy="720000"/>
            </a:xfrm>
            <a:prstGeom prst="rect">
              <a:avLst/>
            </a:prstGeom>
          </p:spPr>
        </p:pic>
      </p:grpSp>
      <p:grpSp>
        <p:nvGrpSpPr>
          <p:cNvPr id="10" name="グループ化 9">
            <a:extLst>
              <a:ext uri="{FF2B5EF4-FFF2-40B4-BE49-F238E27FC236}">
                <a16:creationId xmlns:a16="http://schemas.microsoft.com/office/drawing/2014/main" id="{A09E638D-6DB9-48F9-884F-DA24D0C472CD}"/>
              </a:ext>
            </a:extLst>
          </p:cNvPr>
          <p:cNvGrpSpPr/>
          <p:nvPr/>
        </p:nvGrpSpPr>
        <p:grpSpPr>
          <a:xfrm>
            <a:off x="872668" y="1819137"/>
            <a:ext cx="2921000" cy="1033744"/>
            <a:chOff x="684225" y="2169017"/>
            <a:chExt cx="2921000" cy="1033744"/>
          </a:xfrm>
        </p:grpSpPr>
        <p:sp>
          <p:nvSpPr>
            <p:cNvPr id="12" name="テキスト ボックス 35">
              <a:extLst>
                <a:ext uri="{FF2B5EF4-FFF2-40B4-BE49-F238E27FC236}">
                  <a16:creationId xmlns:a16="http://schemas.microsoft.com/office/drawing/2014/main" id="{2723CAAF-9DA1-47C8-9FC4-3678D4721520}"/>
                </a:ext>
              </a:extLst>
            </p:cNvPr>
            <p:cNvSpPr txBox="1"/>
            <p:nvPr/>
          </p:nvSpPr>
          <p:spPr>
            <a:xfrm>
              <a:off x="1272629" y="2169017"/>
              <a:ext cx="1764000" cy="324594"/>
            </a:xfrm>
            <a:prstGeom prst="roundRect">
              <a:avLst>
                <a:gd name="adj" fmla="val 50000"/>
              </a:avLst>
            </a:prstGeom>
            <a:solidFill>
              <a:srgbClr val="FFFFE7"/>
            </a:solidFill>
            <a:ln w="12700">
              <a:solidFill>
                <a:schemeClr val="accent6">
                  <a:lumMod val="75000"/>
                </a:schemeClr>
              </a:solidFill>
            </a:ln>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endParaRPr kumimoji="1" lang="en-US" altLang="ja-JP" sz="900" b="1" dirty="0">
                <a:solidFill>
                  <a:schemeClr val="accent6">
                    <a:lumMod val="75000"/>
                  </a:schemeClr>
                </a:solidFill>
                <a:latin typeface="メイリオ" panose="020B0604030504040204" pitchFamily="50" charset="-128"/>
                <a:ea typeface="メイリオ" panose="020B0604030504040204" pitchFamily="50" charset="-128"/>
              </a:endParaRPr>
            </a:p>
          </p:txBody>
        </p:sp>
        <p:sp>
          <p:nvSpPr>
            <p:cNvPr id="14" name="四角形: 角を丸くする 13">
              <a:extLst>
                <a:ext uri="{FF2B5EF4-FFF2-40B4-BE49-F238E27FC236}">
                  <a16:creationId xmlns:a16="http://schemas.microsoft.com/office/drawing/2014/main" id="{750B1CA0-D451-4F50-B538-3C7EB3E6F5AD}"/>
                </a:ext>
              </a:extLst>
            </p:cNvPr>
            <p:cNvSpPr/>
            <p:nvPr/>
          </p:nvSpPr>
          <p:spPr>
            <a:xfrm>
              <a:off x="684225" y="2169017"/>
              <a:ext cx="2921000" cy="1033744"/>
            </a:xfrm>
            <a:prstGeom prst="roundRect">
              <a:avLst/>
            </a:prstGeom>
            <a:solidFill>
              <a:srgbClr val="FFFFE7"/>
            </a:solidFill>
            <a:ln>
              <a:solidFill>
                <a:schemeClr val="accent6">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algn="ctr"/>
              <a:endParaRPr kumimoji="1" lang="ja-JP" altLang="en-US"/>
            </a:p>
          </p:txBody>
        </p:sp>
        <p:sp>
          <p:nvSpPr>
            <p:cNvPr id="17" name="テキスト ボックス 28">
              <a:extLst>
                <a:ext uri="{FF2B5EF4-FFF2-40B4-BE49-F238E27FC236}">
                  <a16:creationId xmlns:a16="http://schemas.microsoft.com/office/drawing/2014/main" id="{3C8F8A8A-18A8-4CA6-A269-DF05B569C8A0}"/>
                </a:ext>
              </a:extLst>
            </p:cNvPr>
            <p:cNvSpPr txBox="1"/>
            <p:nvPr/>
          </p:nvSpPr>
          <p:spPr>
            <a:xfrm>
              <a:off x="730159" y="2177171"/>
              <a:ext cx="1692000" cy="324594"/>
            </a:xfrm>
            <a:prstGeom prst="roundRect">
              <a:avLst>
                <a:gd name="adj" fmla="val 50000"/>
              </a:avLst>
            </a:prstGeom>
            <a:noFill/>
            <a:ln>
              <a:noFill/>
            </a:ln>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900" b="1" dirty="0">
                  <a:solidFill>
                    <a:schemeClr val="accent6">
                      <a:lumMod val="75000"/>
                    </a:schemeClr>
                  </a:solidFill>
                  <a:latin typeface="メイリオ" panose="020B0604030504040204" pitchFamily="50" charset="-128"/>
                  <a:ea typeface="メイリオ" panose="020B0604030504040204" pitchFamily="50" charset="-128"/>
                </a:rPr>
                <a:t>● </a:t>
              </a:r>
              <a:r>
                <a:rPr kumimoji="1" lang="ja-JP" altLang="en-US" sz="900" b="1" dirty="0">
                  <a:solidFill>
                    <a:schemeClr val="accent6">
                      <a:lumMod val="75000"/>
                    </a:schemeClr>
                  </a:solidFill>
                  <a:latin typeface="メイリオ" panose="020B0604030504040204" pitchFamily="50" charset="-128"/>
                  <a:ea typeface="メイリオ" panose="020B0604030504040204" pitchFamily="50" charset="-128"/>
                </a:rPr>
                <a:t>市町村に相談してみる</a:t>
              </a:r>
              <a:endParaRPr kumimoji="1" lang="en-US" altLang="ja-JP" sz="900" b="1" dirty="0">
                <a:solidFill>
                  <a:schemeClr val="accent6">
                    <a:lumMod val="75000"/>
                  </a:schemeClr>
                </a:solidFill>
                <a:latin typeface="メイリオ" panose="020B0604030504040204" pitchFamily="50" charset="-128"/>
                <a:ea typeface="メイリオ" panose="020B0604030504040204" pitchFamily="50" charset="-128"/>
              </a:endParaRPr>
            </a:p>
          </p:txBody>
        </p:sp>
        <p:sp>
          <p:nvSpPr>
            <p:cNvPr id="18" name="テキスト ボックス 29">
              <a:extLst>
                <a:ext uri="{FF2B5EF4-FFF2-40B4-BE49-F238E27FC236}">
                  <a16:creationId xmlns:a16="http://schemas.microsoft.com/office/drawing/2014/main" id="{27270D1E-4875-4727-A1B3-927EE6A4A230}"/>
                </a:ext>
              </a:extLst>
            </p:cNvPr>
            <p:cNvSpPr txBox="1"/>
            <p:nvPr/>
          </p:nvSpPr>
          <p:spPr>
            <a:xfrm>
              <a:off x="858037" y="2387017"/>
              <a:ext cx="1728000" cy="369332"/>
            </a:xfrm>
            <a:prstGeom prst="rect">
              <a:avLst/>
            </a:prstGeom>
            <a:noFill/>
            <a:ln>
              <a:noFill/>
            </a:ln>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900" b="1" dirty="0">
                  <a:latin typeface="メイリオ" panose="020B0604030504040204" pitchFamily="50" charset="-128"/>
                  <a:ea typeface="メイリオ" panose="020B0604030504040204" pitchFamily="50" charset="-128"/>
                </a:rPr>
                <a:t>府内市町村の</a:t>
              </a:r>
              <a:endParaRPr kumimoji="1" lang="en-US" altLang="ja-JP" sz="900" b="1" dirty="0">
                <a:latin typeface="メイリオ" panose="020B0604030504040204" pitchFamily="50" charset="-128"/>
                <a:ea typeface="メイリオ" panose="020B0604030504040204" pitchFamily="50" charset="-128"/>
              </a:endParaRPr>
            </a:p>
            <a:p>
              <a:r>
                <a:rPr kumimoji="1" lang="ja-JP" altLang="en-US" sz="900" b="1" dirty="0">
                  <a:latin typeface="メイリオ" panose="020B0604030504040204" pitchFamily="50" charset="-128"/>
                  <a:ea typeface="メイリオ" panose="020B0604030504040204" pitchFamily="50" charset="-128"/>
                </a:rPr>
                <a:t>ヤングケアラー相談窓口</a:t>
              </a:r>
              <a:endParaRPr kumimoji="1" lang="en-US" altLang="ja-JP" sz="900" b="1" dirty="0">
                <a:latin typeface="メイリオ" panose="020B0604030504040204" pitchFamily="50" charset="-128"/>
                <a:ea typeface="メイリオ" panose="020B0604030504040204" pitchFamily="50" charset="-128"/>
              </a:endParaRPr>
            </a:p>
          </p:txBody>
        </p:sp>
        <p:grpSp>
          <p:nvGrpSpPr>
            <p:cNvPr id="19" name="グループ化 18">
              <a:extLst>
                <a:ext uri="{FF2B5EF4-FFF2-40B4-BE49-F238E27FC236}">
                  <a16:creationId xmlns:a16="http://schemas.microsoft.com/office/drawing/2014/main" id="{961FD8A2-102F-4588-BB61-F004844BA59B}"/>
                </a:ext>
              </a:extLst>
            </p:cNvPr>
            <p:cNvGrpSpPr/>
            <p:nvPr/>
          </p:nvGrpSpPr>
          <p:grpSpPr>
            <a:xfrm>
              <a:off x="874995" y="2821945"/>
              <a:ext cx="1807800" cy="288000"/>
              <a:chOff x="8356600" y="6241942"/>
              <a:chExt cx="1807800" cy="288000"/>
            </a:xfrm>
          </p:grpSpPr>
          <p:sp>
            <p:nvSpPr>
              <p:cNvPr id="21" name="正方形/長方形 20">
                <a:extLst>
                  <a:ext uri="{FF2B5EF4-FFF2-40B4-BE49-F238E27FC236}">
                    <a16:creationId xmlns:a16="http://schemas.microsoft.com/office/drawing/2014/main" id="{137B2408-7AF3-46AC-9901-9FBC5C2A5285}"/>
                  </a:ext>
                </a:extLst>
              </p:cNvPr>
              <p:cNvSpPr/>
              <p:nvPr/>
            </p:nvSpPr>
            <p:spPr>
              <a:xfrm>
                <a:off x="8356600" y="6241942"/>
                <a:ext cx="1800000" cy="288000"/>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700" dirty="0">
                    <a:solidFill>
                      <a:schemeClr val="tx1"/>
                    </a:solidFill>
                    <a:latin typeface="BIZ UDゴシック" panose="020B0400000000000000" pitchFamily="49" charset="-128"/>
                    <a:ea typeface="BIZ UDゴシック" panose="020B0400000000000000" pitchFamily="49" charset="-128"/>
                  </a:rPr>
                  <a:t>大阪府 ヤングケアラー 窓口</a:t>
                </a:r>
              </a:p>
            </p:txBody>
          </p:sp>
          <p:sp>
            <p:nvSpPr>
              <p:cNvPr id="22" name="正方形/長方形 21">
                <a:extLst>
                  <a:ext uri="{FF2B5EF4-FFF2-40B4-BE49-F238E27FC236}">
                    <a16:creationId xmlns:a16="http://schemas.microsoft.com/office/drawing/2014/main" id="{26458BE7-7C88-415A-A5B3-565E5CD2E14F}"/>
                  </a:ext>
                </a:extLst>
              </p:cNvPr>
              <p:cNvSpPr/>
              <p:nvPr/>
            </p:nvSpPr>
            <p:spPr>
              <a:xfrm>
                <a:off x="9804400" y="6241942"/>
                <a:ext cx="360000" cy="28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p>
            </p:txBody>
          </p:sp>
          <p:sp>
            <p:nvSpPr>
              <p:cNvPr id="23" name="グラフィックス 43" descr="拡大鏡 単色塗りつぶし">
                <a:extLst>
                  <a:ext uri="{FF2B5EF4-FFF2-40B4-BE49-F238E27FC236}">
                    <a16:creationId xmlns:a16="http://schemas.microsoft.com/office/drawing/2014/main" id="{D9431DCA-C3A6-4DA8-8915-8238D2389CD9}"/>
                  </a:ext>
                </a:extLst>
              </p:cNvPr>
              <p:cNvSpPr/>
              <p:nvPr/>
            </p:nvSpPr>
            <p:spPr>
              <a:xfrm>
                <a:off x="9868300" y="6299600"/>
                <a:ext cx="180000" cy="180000"/>
              </a:xfrm>
              <a:custGeom>
                <a:avLst/>
                <a:gdLst>
                  <a:gd name="connsiteX0" fmla="*/ 230700 w 236813"/>
                  <a:gd name="connsiteY0" fmla="*/ 201000 h 236999"/>
                  <a:gd name="connsiteX1" fmla="*/ 193200 w 236813"/>
                  <a:gd name="connsiteY1" fmla="*/ 163500 h 236999"/>
                  <a:gd name="connsiteX2" fmla="*/ 174600 w 236813"/>
                  <a:gd name="connsiteY2" fmla="*/ 157800 h 236999"/>
                  <a:gd name="connsiteX3" fmla="*/ 161400 w 236813"/>
                  <a:gd name="connsiteY3" fmla="*/ 144600 h 236999"/>
                  <a:gd name="connsiteX4" fmla="*/ 180000 w 236813"/>
                  <a:gd name="connsiteY4" fmla="*/ 90000 h 236999"/>
                  <a:gd name="connsiteX5" fmla="*/ 90000 w 236813"/>
                  <a:gd name="connsiteY5" fmla="*/ 0 h 236999"/>
                  <a:gd name="connsiteX6" fmla="*/ 0 w 236813"/>
                  <a:gd name="connsiteY6" fmla="*/ 90000 h 236999"/>
                  <a:gd name="connsiteX7" fmla="*/ 90000 w 236813"/>
                  <a:gd name="connsiteY7" fmla="*/ 180000 h 236999"/>
                  <a:gd name="connsiteX8" fmla="*/ 144600 w 236813"/>
                  <a:gd name="connsiteY8" fmla="*/ 161400 h 236999"/>
                  <a:gd name="connsiteX9" fmla="*/ 157800 w 236813"/>
                  <a:gd name="connsiteY9" fmla="*/ 174600 h 236999"/>
                  <a:gd name="connsiteX10" fmla="*/ 163500 w 236813"/>
                  <a:gd name="connsiteY10" fmla="*/ 193200 h 236999"/>
                  <a:gd name="connsiteX11" fmla="*/ 201000 w 236813"/>
                  <a:gd name="connsiteY11" fmla="*/ 230700 h 236999"/>
                  <a:gd name="connsiteX12" fmla="*/ 216000 w 236813"/>
                  <a:gd name="connsiteY12" fmla="*/ 237000 h 236999"/>
                  <a:gd name="connsiteX13" fmla="*/ 231000 w 236813"/>
                  <a:gd name="connsiteY13" fmla="*/ 230700 h 236999"/>
                  <a:gd name="connsiteX14" fmla="*/ 230700 w 236813"/>
                  <a:gd name="connsiteY14" fmla="*/ 201000 h 236999"/>
                  <a:gd name="connsiteX15" fmla="*/ 89700 w 236813"/>
                  <a:gd name="connsiteY15" fmla="*/ 161700 h 236999"/>
                  <a:gd name="connsiteX16" fmla="*/ 17700 w 236813"/>
                  <a:gd name="connsiteY16" fmla="*/ 89700 h 236999"/>
                  <a:gd name="connsiteX17" fmla="*/ 89700 w 236813"/>
                  <a:gd name="connsiteY17" fmla="*/ 17700 h 236999"/>
                  <a:gd name="connsiteX18" fmla="*/ 161700 w 236813"/>
                  <a:gd name="connsiteY18" fmla="*/ 89700 h 236999"/>
                  <a:gd name="connsiteX19" fmla="*/ 89700 w 236813"/>
                  <a:gd name="connsiteY19" fmla="*/ 161700 h 236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6813" h="236999">
                    <a:moveTo>
                      <a:pt x="230700" y="201000"/>
                    </a:moveTo>
                    <a:lnTo>
                      <a:pt x="193200" y="163500"/>
                    </a:lnTo>
                    <a:cubicBezTo>
                      <a:pt x="188100" y="158400"/>
                      <a:pt x="181200" y="156600"/>
                      <a:pt x="174600" y="157800"/>
                    </a:cubicBezTo>
                    <a:lnTo>
                      <a:pt x="161400" y="144600"/>
                    </a:lnTo>
                    <a:cubicBezTo>
                      <a:pt x="173100" y="129600"/>
                      <a:pt x="180000" y="110400"/>
                      <a:pt x="180000" y="90000"/>
                    </a:cubicBezTo>
                    <a:cubicBezTo>
                      <a:pt x="180000" y="40500"/>
                      <a:pt x="139500" y="0"/>
                      <a:pt x="90000" y="0"/>
                    </a:cubicBezTo>
                    <a:cubicBezTo>
                      <a:pt x="40500" y="0"/>
                      <a:pt x="0" y="40500"/>
                      <a:pt x="0" y="90000"/>
                    </a:cubicBezTo>
                    <a:cubicBezTo>
                      <a:pt x="0" y="139500"/>
                      <a:pt x="40500" y="180000"/>
                      <a:pt x="90000" y="180000"/>
                    </a:cubicBezTo>
                    <a:cubicBezTo>
                      <a:pt x="110400" y="180000"/>
                      <a:pt x="129300" y="173100"/>
                      <a:pt x="144600" y="161400"/>
                    </a:cubicBezTo>
                    <a:lnTo>
                      <a:pt x="157800" y="174600"/>
                    </a:lnTo>
                    <a:cubicBezTo>
                      <a:pt x="156600" y="181200"/>
                      <a:pt x="158400" y="188100"/>
                      <a:pt x="163500" y="193200"/>
                    </a:cubicBezTo>
                    <a:lnTo>
                      <a:pt x="201000" y="230700"/>
                    </a:lnTo>
                    <a:cubicBezTo>
                      <a:pt x="205200" y="234900"/>
                      <a:pt x="210600" y="237000"/>
                      <a:pt x="216000" y="237000"/>
                    </a:cubicBezTo>
                    <a:cubicBezTo>
                      <a:pt x="221400" y="237000"/>
                      <a:pt x="226800" y="234900"/>
                      <a:pt x="231000" y="230700"/>
                    </a:cubicBezTo>
                    <a:cubicBezTo>
                      <a:pt x="238800" y="222300"/>
                      <a:pt x="238800" y="209100"/>
                      <a:pt x="230700" y="201000"/>
                    </a:cubicBezTo>
                    <a:close/>
                    <a:moveTo>
                      <a:pt x="89700" y="161700"/>
                    </a:moveTo>
                    <a:cubicBezTo>
                      <a:pt x="50100" y="161700"/>
                      <a:pt x="17700" y="129300"/>
                      <a:pt x="17700" y="89700"/>
                    </a:cubicBezTo>
                    <a:cubicBezTo>
                      <a:pt x="17700" y="50100"/>
                      <a:pt x="50100" y="17700"/>
                      <a:pt x="89700" y="17700"/>
                    </a:cubicBezTo>
                    <a:cubicBezTo>
                      <a:pt x="129300" y="17700"/>
                      <a:pt x="161700" y="50100"/>
                      <a:pt x="161700" y="89700"/>
                    </a:cubicBezTo>
                    <a:cubicBezTo>
                      <a:pt x="161700" y="129300"/>
                      <a:pt x="129300" y="161700"/>
                      <a:pt x="89700" y="161700"/>
                    </a:cubicBezTo>
                    <a:close/>
                  </a:path>
                </a:pathLst>
              </a:custGeom>
              <a:solidFill>
                <a:schemeClr val="bg1"/>
              </a:solidFill>
              <a:ln w="2977" cap="flat">
                <a:noFill/>
                <a:prstDash val="solid"/>
                <a:miter/>
              </a:ln>
            </p:spPr>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grpSp>
        <p:pic>
          <p:nvPicPr>
            <p:cNvPr id="20" name="図 19">
              <a:extLst>
                <a:ext uri="{FF2B5EF4-FFF2-40B4-BE49-F238E27FC236}">
                  <a16:creationId xmlns:a16="http://schemas.microsoft.com/office/drawing/2014/main" id="{BC4EBD64-C597-4A0D-873A-009A43B1CFD7}"/>
                </a:ext>
              </a:extLst>
            </p:cNvPr>
            <p:cNvPicPr>
              <a:picLocks noChangeAspect="1"/>
            </p:cNvPicPr>
            <p:nvPr/>
          </p:nvPicPr>
          <p:blipFill>
            <a:blip r:embed="rId4"/>
            <a:stretch>
              <a:fillRect/>
            </a:stretch>
          </p:blipFill>
          <p:spPr>
            <a:xfrm>
              <a:off x="2776275" y="2424366"/>
              <a:ext cx="720000" cy="720000"/>
            </a:xfrm>
            <a:prstGeom prst="rect">
              <a:avLst/>
            </a:prstGeom>
          </p:spPr>
        </p:pic>
      </p:grpSp>
      <p:sp>
        <p:nvSpPr>
          <p:cNvPr id="11" name="テキスト ボックス 39">
            <a:extLst>
              <a:ext uri="{FF2B5EF4-FFF2-40B4-BE49-F238E27FC236}">
                <a16:creationId xmlns:a16="http://schemas.microsoft.com/office/drawing/2014/main" id="{7C299EF2-131B-4CAD-B9B4-3CF82180A9AF}"/>
              </a:ext>
            </a:extLst>
          </p:cNvPr>
          <p:cNvSpPr txBox="1"/>
          <p:nvPr/>
        </p:nvSpPr>
        <p:spPr>
          <a:xfrm>
            <a:off x="2428604" y="1411435"/>
            <a:ext cx="3240000"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400" dirty="0">
                <a:latin typeface="メイリオ" panose="020B0604030504040204" pitchFamily="50" charset="-128"/>
                <a:ea typeface="メイリオ" panose="020B0604030504040204" pitchFamily="50" charset="-128"/>
              </a:rPr>
              <a:t>▼　こちらもご覧ください　▼</a:t>
            </a:r>
            <a:endParaRPr kumimoji="1" lang="ja-JP" altLang="en-US" sz="1400" dirty="0">
              <a:latin typeface="メイリオ" panose="020B0604030504040204" pitchFamily="50" charset="-128"/>
              <a:ea typeface="メイリオ" panose="020B0604030504040204" pitchFamily="50" charset="-128"/>
            </a:endParaRPr>
          </a:p>
        </p:txBody>
      </p:sp>
      <p:sp>
        <p:nvSpPr>
          <p:cNvPr id="32" name="テキスト ボックス 14">
            <a:extLst>
              <a:ext uri="{FF2B5EF4-FFF2-40B4-BE49-F238E27FC236}">
                <a16:creationId xmlns:a16="http://schemas.microsoft.com/office/drawing/2014/main" id="{8F5EE497-4510-46A6-B58C-440ECC191CB6}"/>
              </a:ext>
            </a:extLst>
          </p:cNvPr>
          <p:cNvSpPr txBox="1"/>
          <p:nvPr/>
        </p:nvSpPr>
        <p:spPr>
          <a:xfrm>
            <a:off x="618406" y="3174967"/>
            <a:ext cx="4572935" cy="2370125"/>
          </a:xfrm>
          <a:prstGeom prst="rect">
            <a:avLst/>
          </a:prstGeom>
          <a:noFill/>
        </p:spPr>
        <p:txBody>
          <a:bodyPr wrap="square" numCol="1" rtlCol="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（参考資料）</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50000"/>
              </a:lnSpc>
              <a:spcBef>
                <a:spcPts val="0"/>
              </a:spcBef>
              <a:spcAft>
                <a:spcPts val="0"/>
              </a:spcAft>
              <a:buClrTx/>
              <a:buSzTx/>
              <a:buFontTx/>
              <a:buNone/>
              <a:tabLst/>
              <a:defRPr/>
            </a:pPr>
            <a:endParaRPr lang="en-US" altLang="ja-JP" sz="1050" dirty="0">
              <a:solidFill>
                <a:srgbClr val="FFCC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1050" dirty="0">
                <a:solidFill>
                  <a:srgbClr val="FFCC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a:t>
            </a:r>
            <a:r>
              <a:rPr lang="ja-JP" altLang="en-US" sz="1050" dirty="0">
                <a:latin typeface="Meiryo UI" panose="020B0604030504040204" pitchFamily="50" charset="-128"/>
                <a:ea typeface="Meiryo UI" panose="020B0604030504040204" pitchFamily="50" charset="-128"/>
              </a:rPr>
              <a:t>説明動画「ヤングケアラーへの支援について　がんばっているあの子のことに</a:t>
            </a:r>
            <a:endParaRPr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1050" dirty="0">
                <a:latin typeface="Meiryo UI" panose="020B0604030504040204" pitchFamily="50" charset="-128"/>
                <a:ea typeface="Meiryo UI" panose="020B0604030504040204" pitchFamily="50" charset="-128"/>
              </a:rPr>
              <a:t>気づいてほしい」</a:t>
            </a:r>
            <a:endParaRPr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050" b="0" i="0" u="none" kern="1200" cap="none" spc="0" normalizeH="0" baseline="0" noProof="0" dirty="0">
                <a:ln>
                  <a:noFill/>
                </a:ln>
                <a:uLnTx/>
                <a:uFillTx/>
                <a:latin typeface="Meiryo UI" panose="020B0604030504040204" pitchFamily="50" charset="-128"/>
                <a:ea typeface="Meiryo UI" panose="020B0604030504040204" pitchFamily="50" charset="-128"/>
                <a:cs typeface="+mn-cs"/>
                <a:hlinkClick r:id="rId5">
                  <a:extLst>
                    <a:ext uri="{A12FA001-AC4F-418D-AE19-62706E023703}">
                      <ahyp:hlinkClr xmlns:ahyp="http://schemas.microsoft.com/office/drawing/2018/hyperlinkcolor" val="tx"/>
                    </a:ext>
                  </a:extLst>
                </a:hlinkClick>
              </a:rPr>
              <a:t>https://www.youtube.com/watch?v=zWzv7tyKsjI</a:t>
            </a:r>
            <a:endParaRPr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1050" dirty="0">
                <a:solidFill>
                  <a:srgbClr val="FFCC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a:t>
            </a: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大阪府ホームページ</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「ヤングケアラーへの支援」</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https://www.pref.osaka.lg.jp/chiikifukushi/youngcarer/index.html</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1050" dirty="0">
                <a:solidFill>
                  <a:srgbClr val="FFCC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a:t>
            </a: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こども家庭庁ホームページ</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「家族のケアを こどもがしている。ヤングケアラーを知っていますか？」」</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hlinkClick r:id="rId6"/>
              </a:rPr>
              <a:t>https://www.mhlw.go.jp/young-carer/</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3" name="テキスト ボックス 14">
            <a:extLst>
              <a:ext uri="{FF2B5EF4-FFF2-40B4-BE49-F238E27FC236}">
                <a16:creationId xmlns:a16="http://schemas.microsoft.com/office/drawing/2014/main" id="{BB0AF6A0-6414-4DE0-B70F-5BF124769D44}"/>
              </a:ext>
            </a:extLst>
          </p:cNvPr>
          <p:cNvSpPr txBox="1"/>
          <p:nvPr/>
        </p:nvSpPr>
        <p:spPr>
          <a:xfrm>
            <a:off x="5191341" y="3290653"/>
            <a:ext cx="6357428" cy="3000205"/>
          </a:xfrm>
          <a:prstGeom prst="rect">
            <a:avLst/>
          </a:prstGeom>
          <a:noFill/>
        </p:spPr>
        <p:txBody>
          <a:bodyPr wrap="square" numCol="1" rtlCol="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FFCC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a:t>
            </a: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多機関多職種連携によるヤングケアラー支援マニュアル</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～ケアを担う子どもを地域で支えるために～（</a:t>
            </a:r>
            <a:r>
              <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R4</a:t>
            </a: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年</a:t>
            </a:r>
            <a:r>
              <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a:t>
            </a: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月　有限責任監査法人トーマツ）</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a:t>
            </a:r>
            <a:r>
              <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https://www2.deloitte.com/jp/ja/pages/life-sciences-and-healthcare/articles/hc/hc-young-carer.html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FFCC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a:t>
            </a: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ヤングケアラーの支援に係るアセスメントシートの在り方に関する調査研究</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ヤングケアラー支援のためのアセスメントツール等を作成（</a:t>
            </a:r>
            <a:r>
              <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R5</a:t>
            </a: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年</a:t>
            </a:r>
            <a:r>
              <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a:t>
            </a: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月　有限責任監査法人トーマツ）</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hlinkClick r:id="rId7"/>
              </a:rPr>
              <a:t>https://www2.deloitte.com/jp/ja/pages/life-sciences-and-healthcare/articles/hc/yc-assessment.html</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rgbClr val="FFCCFF"/>
                </a:solidFill>
                <a:effectLst>
                  <a:outerShdw blurRad="38100" dist="38100" dir="2700000" algn="tl">
                    <a:srgbClr val="000000">
                      <a:alpha val="43137"/>
                    </a:srgbClr>
                  </a:outerShdw>
                </a:effectLst>
                <a:latin typeface="Meiryo UI" panose="020B0604030504040204" pitchFamily="50" charset="-128"/>
                <a:ea typeface="Meiryo UI" panose="020B0604030504040204" pitchFamily="50" charset="-128"/>
              </a:rPr>
              <a:t>●</a:t>
            </a: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市区町村におけるヤングケアラー把握・支援の効果的な運用に関する調査研究</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（児童福祉部門と教育分野に焦点を当てた市区町村におけるヤングケアラー把握・支援の運用の手引き）（</a:t>
            </a:r>
            <a:r>
              <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R5</a:t>
            </a: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年</a:t>
            </a:r>
            <a:r>
              <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3</a:t>
            </a:r>
            <a:r>
              <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月　有限責任監査法人トーマツ）</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hlinkClick r:id="rId8"/>
              </a:rPr>
              <a:t>https://www2.deloitte.com/jp/ja/pages/life-sciences-and-healthcare/articles/hc/yc-tebiki.html</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050" dirty="0">
              <a:solidFill>
                <a:prstClr val="black"/>
              </a:solidFill>
              <a:latin typeface="Meiryo UI" panose="020B0604030504040204" pitchFamily="50" charset="-128"/>
              <a:ea typeface="Meiryo UI" panose="020B0604030504040204" pitchFamily="50" charset="-128"/>
            </a:endParaRPr>
          </a:p>
          <a:p>
            <a:r>
              <a:rPr lang="ja-JP" altLang="en-US" sz="1050" dirty="0">
                <a:solidFill>
                  <a:srgbClr val="FFCCCC"/>
                </a:solidFill>
                <a:effectLst>
                  <a:outerShdw blurRad="38100" dist="38100" dir="2700000" algn="tl">
                    <a:srgbClr val="000000">
                      <a:alpha val="43137"/>
                    </a:srgbClr>
                  </a:outerShdw>
                </a:effectLst>
                <a:latin typeface="UD Digi Kyokasho NP-R"/>
                <a:ea typeface="UD Digi Kyokasho NP-R"/>
                <a:cs typeface="+mn-lt"/>
              </a:rPr>
              <a:t>● </a:t>
            </a:r>
            <a:r>
              <a:rPr lang="ja-JP" altLang="en-US" sz="1050" dirty="0">
                <a:latin typeface="メイリオ" panose="020B0604030504040204" pitchFamily="50" charset="-128"/>
                <a:ea typeface="メイリオ" panose="020B0604030504040204" pitchFamily="50" charset="-128"/>
              </a:rPr>
              <a:t>ヤングケアラー支援の効果的取組に関する調査研究（</a:t>
            </a:r>
            <a:r>
              <a:rPr lang="en-US" altLang="ja-JP" sz="1050" dirty="0">
                <a:latin typeface="メイリオ" panose="020B0604030504040204" pitchFamily="50" charset="-128"/>
                <a:ea typeface="メイリオ" panose="020B0604030504040204" pitchFamily="50" charset="-128"/>
              </a:rPr>
              <a:t>R6</a:t>
            </a:r>
            <a:r>
              <a:rPr lang="ja-JP" altLang="en-US" sz="1050" dirty="0">
                <a:latin typeface="メイリオ" panose="020B0604030504040204" pitchFamily="50" charset="-128"/>
                <a:ea typeface="メイリオ" panose="020B0604030504040204" pitchFamily="50" charset="-128"/>
              </a:rPr>
              <a:t>年</a:t>
            </a:r>
            <a:r>
              <a:rPr lang="en-US" altLang="ja-JP" sz="1050" dirty="0">
                <a:latin typeface="メイリオ" panose="020B0604030504040204" pitchFamily="50" charset="-128"/>
                <a:ea typeface="メイリオ" panose="020B0604030504040204" pitchFamily="50" charset="-128"/>
              </a:rPr>
              <a:t>3</a:t>
            </a:r>
            <a:r>
              <a:rPr lang="ja-JP" altLang="en-US" sz="1050" dirty="0">
                <a:latin typeface="メイリオ" panose="020B0604030504040204" pitchFamily="50" charset="-128"/>
                <a:ea typeface="メイリオ" panose="020B0604030504040204" pitchFamily="50" charset="-128"/>
              </a:rPr>
              <a:t>月　有限責任監査法人トーマツ）</a:t>
            </a:r>
            <a:endParaRPr lang="en-US" altLang="ja-JP" sz="1050" dirty="0">
              <a:latin typeface="メイリオ" panose="020B0604030504040204" pitchFamily="50" charset="-128"/>
              <a:ea typeface="メイリオ" panose="020B0604030504040204" pitchFamily="50" charset="-128"/>
            </a:endParaRPr>
          </a:p>
          <a:p>
            <a:r>
              <a:rPr lang="en-US" altLang="ja-JP" sz="1050" dirty="0">
                <a:latin typeface="メイリオ" panose="020B0604030504040204" pitchFamily="50" charset="-128"/>
                <a:ea typeface="メイリオ" panose="020B0604030504040204" pitchFamily="50" charset="-128"/>
              </a:rPr>
              <a:t>https://www2.deloitte.com/jp/ja/pages/about-deloitte/articles/news-releases/nr20240424-2.html</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586971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001828-B79B-465D-9400-9156BC651C3E}"/>
              </a:ext>
            </a:extLst>
          </p:cNvPr>
          <p:cNvSpPr>
            <a:spLocks noGrp="1"/>
          </p:cNvSpPr>
          <p:nvPr>
            <p:ph type="title"/>
          </p:nvPr>
        </p:nvSpPr>
        <p:spPr/>
        <p:txBody>
          <a:bodyPr>
            <a:normAutofit/>
          </a:bodyPr>
          <a:lstStyle/>
          <a:p>
            <a:r>
              <a:rPr lang="en-US" altLang="ja-JP" dirty="0"/>
              <a:t>【</a:t>
            </a:r>
            <a:r>
              <a:rPr lang="ja-JP" altLang="en-US" dirty="0"/>
              <a:t>参考</a:t>
            </a:r>
            <a:r>
              <a:rPr lang="en-US" altLang="ja-JP" dirty="0"/>
              <a:t>】</a:t>
            </a:r>
            <a:r>
              <a:rPr lang="ja-JP" altLang="en-US" dirty="0"/>
              <a:t>子ども・若者育成支援推進法　主な改正内容</a:t>
            </a:r>
          </a:p>
        </p:txBody>
      </p:sp>
      <p:sp>
        <p:nvSpPr>
          <p:cNvPr id="5" name="スライド番号プレースホルダー 4">
            <a:extLst>
              <a:ext uri="{FF2B5EF4-FFF2-40B4-BE49-F238E27FC236}">
                <a16:creationId xmlns:a16="http://schemas.microsoft.com/office/drawing/2014/main" id="{B7E4E388-76FB-43EF-ACE1-7989FFA07765}"/>
              </a:ext>
            </a:extLst>
          </p:cNvPr>
          <p:cNvSpPr>
            <a:spLocks noGrp="1"/>
          </p:cNvSpPr>
          <p:nvPr>
            <p:ph type="sldNum" sz="quarter" idx="12"/>
          </p:nvPr>
        </p:nvSpPr>
        <p:spPr/>
        <p:txBody>
          <a:bodyPr/>
          <a:lstStyle/>
          <a:p>
            <a:fld id="{57AF920D-47DC-4914-A130-523A52889D7B}" type="slidenum">
              <a:rPr lang="ja-JP" altLang="en-US" smtClean="0"/>
              <a:pPr/>
              <a:t>3</a:t>
            </a:fld>
            <a:endParaRPr lang="ja-JP" altLang="en-US" dirty="0"/>
          </a:p>
        </p:txBody>
      </p:sp>
      <p:sp>
        <p:nvSpPr>
          <p:cNvPr id="3" name="テキスト ボックス 2">
            <a:extLst>
              <a:ext uri="{FF2B5EF4-FFF2-40B4-BE49-F238E27FC236}">
                <a16:creationId xmlns:a16="http://schemas.microsoft.com/office/drawing/2014/main" id="{C779FDF1-75E1-4395-B8EE-FCA2AA5AE828}"/>
              </a:ext>
            </a:extLst>
          </p:cNvPr>
          <p:cNvSpPr txBox="1"/>
          <p:nvPr/>
        </p:nvSpPr>
        <p:spPr>
          <a:xfrm>
            <a:off x="637436" y="1383064"/>
            <a:ext cx="10944000" cy="5001369"/>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基本理念（第</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2</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条第</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7</a:t>
            </a:r>
            <a:r>
              <a:rPr lang="ja-JP" altLang="en-US" sz="1000" dirty="0">
                <a:solidFill>
                  <a:prstClr val="black"/>
                </a:solidFill>
                <a:latin typeface="メイリオ" panose="020B0604030504040204" pitchFamily="50" charset="-128"/>
                <a:ea typeface="メイリオ" panose="020B0604030504040204" pitchFamily="50" charset="-128"/>
              </a:rPr>
              <a:t>号）</a:t>
            </a:r>
            <a:endParaRPr lang="en-US" altLang="ja-JP" sz="1000" dirty="0">
              <a:solidFill>
                <a:prstClr val="black"/>
              </a:solidFill>
              <a:latin typeface="メイリオ" panose="020B0604030504040204" pitchFamily="50" charset="-128"/>
              <a:ea typeface="メイリオ" panose="020B0604030504040204" pitchFamily="50" charset="-128"/>
            </a:endParaRPr>
          </a:p>
          <a:p>
            <a:pPr marL="252000">
              <a:lnSpc>
                <a:spcPct val="110000"/>
              </a:lnSpc>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修学及び就業のいずれもしていない子ども・若者、</a:t>
            </a:r>
            <a:r>
              <a:rPr kumimoji="1" lang="ja-JP" altLang="en-US" sz="10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家族の介護その他の日常生活上の世話を過度に行っていると認められる子ども・若者</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その他の社会生活を円滑に営む上での困難を有する子ども・若者に対しては、その困難の内容及び程度に応じ、当該子ども・若者の意思を十分に尊重しつつ、必要な支援を行うこと。</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lang="en-US" altLang="ja-JP" sz="1000" dirty="0">
              <a:solidFill>
                <a:prstClr val="black"/>
              </a:solidFill>
              <a:latin typeface="メイリオ" panose="020B0604030504040204" pitchFamily="50" charset="-128"/>
              <a:ea typeface="メイリオ" panose="020B0604030504040204" pitchFamily="50" charset="-128"/>
            </a:endParaRPr>
          </a:p>
          <a:p>
            <a:pPr>
              <a:lnSpc>
                <a:spcPct val="110000"/>
              </a:lnSpc>
              <a:defRPr/>
            </a:pPr>
            <a:r>
              <a:rPr kumimoji="1" lang="ja-JP" altLang="en-US" sz="10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関係機関による支援（第</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15</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条</a:t>
            </a: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　国及び地方公共団体の機関、公益社団法人及び公益財団法人、特定非営利活動促進法</a:t>
            </a:r>
            <a:r>
              <a:rPr lang="en-US" altLang="ja-JP" sz="1000" dirty="0">
                <a:solidFill>
                  <a:prstClr val="black"/>
                </a:solidFill>
                <a:latin typeface="メイリオ" panose="020B0604030504040204" pitchFamily="50" charset="-128"/>
                <a:ea typeface="メイリオ" panose="020B0604030504040204" pitchFamily="50" charset="-128"/>
              </a:rPr>
              <a:t>(</a:t>
            </a:r>
            <a:r>
              <a:rPr lang="ja-JP" altLang="en-US" sz="1000" dirty="0">
                <a:solidFill>
                  <a:prstClr val="black"/>
                </a:solidFill>
                <a:latin typeface="メイリオ" panose="020B0604030504040204" pitchFamily="50" charset="-128"/>
                <a:ea typeface="メイリオ" panose="020B0604030504040204" pitchFamily="50" charset="-128"/>
              </a:rPr>
              <a:t>平成十年法律第七号</a:t>
            </a:r>
            <a:r>
              <a:rPr lang="en-US" altLang="ja-JP" sz="1000" dirty="0">
                <a:solidFill>
                  <a:prstClr val="black"/>
                </a:solidFill>
                <a:latin typeface="メイリオ" panose="020B0604030504040204" pitchFamily="50" charset="-128"/>
                <a:ea typeface="メイリオ" panose="020B0604030504040204" pitchFamily="50" charset="-128"/>
              </a:rPr>
              <a:t>)</a:t>
            </a:r>
            <a:r>
              <a:rPr lang="ja-JP" altLang="en-US" sz="1000" dirty="0">
                <a:solidFill>
                  <a:prstClr val="black"/>
                </a:solidFill>
                <a:latin typeface="メイリオ" panose="020B0604030504040204" pitchFamily="50" charset="-128"/>
                <a:ea typeface="メイリオ" panose="020B0604030504040204" pitchFamily="50" charset="-128"/>
              </a:rPr>
              <a:t>第二条第二項に規定する特定非営利活動法人その他の団体並びに学識経験者その他の者であって、教育、福祉、保健、医療、矯正、更生保護、雇用その他の子ども・若者育成支援に関連する分野の事務に従事するもの</a:t>
            </a:r>
            <a:r>
              <a:rPr lang="en-US" altLang="ja-JP" sz="1000" dirty="0">
                <a:solidFill>
                  <a:prstClr val="black"/>
                </a:solidFill>
                <a:latin typeface="メイリオ" panose="020B0604030504040204" pitchFamily="50" charset="-128"/>
                <a:ea typeface="メイリオ" panose="020B0604030504040204" pitchFamily="50" charset="-128"/>
              </a:rPr>
              <a:t>(</a:t>
            </a:r>
            <a:r>
              <a:rPr lang="ja-JP" altLang="en-US" sz="1000" dirty="0">
                <a:solidFill>
                  <a:prstClr val="black"/>
                </a:solidFill>
                <a:latin typeface="メイリオ" panose="020B0604030504040204" pitchFamily="50" charset="-128"/>
                <a:ea typeface="メイリオ" panose="020B0604030504040204" pitchFamily="50" charset="-128"/>
              </a:rPr>
              <a:t>以下「関係機関等」という。</a:t>
            </a:r>
            <a:r>
              <a:rPr lang="en-US" altLang="ja-JP" sz="1000" dirty="0">
                <a:solidFill>
                  <a:prstClr val="black"/>
                </a:solidFill>
                <a:latin typeface="メイリオ" panose="020B0604030504040204" pitchFamily="50" charset="-128"/>
                <a:ea typeface="メイリオ" panose="020B0604030504040204" pitchFamily="50" charset="-128"/>
              </a:rPr>
              <a:t>)</a:t>
            </a:r>
            <a:r>
              <a:rPr lang="ja-JP" altLang="en-US" sz="1000" dirty="0">
                <a:solidFill>
                  <a:prstClr val="black"/>
                </a:solidFill>
                <a:latin typeface="メイリオ" panose="020B0604030504040204" pitchFamily="50" charset="-128"/>
                <a:ea typeface="メイリオ" panose="020B0604030504040204" pitchFamily="50" charset="-128"/>
              </a:rPr>
              <a:t>は、修学及び就業のいずれもしていない子ども・若者</a:t>
            </a:r>
            <a:r>
              <a:rPr lang="ja-JP" altLang="en-US" sz="1000" u="sng" dirty="0">
                <a:solidFill>
                  <a:prstClr val="black"/>
                </a:solidFill>
                <a:latin typeface="メイリオ" panose="020B0604030504040204" pitchFamily="50" charset="-128"/>
                <a:ea typeface="メイリオ" panose="020B0604030504040204" pitchFamily="50" charset="-128"/>
              </a:rPr>
              <a:t>、家族の介護その他の日常生活上の世話を過度に行っていると認められる子ども・若者</a:t>
            </a:r>
            <a:r>
              <a:rPr lang="ja-JP" altLang="en-US" sz="1000" dirty="0">
                <a:solidFill>
                  <a:prstClr val="black"/>
                </a:solidFill>
                <a:latin typeface="メイリオ" panose="020B0604030504040204" pitchFamily="50" charset="-128"/>
                <a:ea typeface="メイリオ" panose="020B0604030504040204" pitchFamily="50" charset="-128"/>
              </a:rPr>
              <a:t>その他の社会生活を円滑に営む上での困難を有する子ども・若者に対する次に掲げる支援</a:t>
            </a:r>
            <a:r>
              <a:rPr lang="en-US" altLang="ja-JP" sz="1000" dirty="0">
                <a:solidFill>
                  <a:prstClr val="black"/>
                </a:solidFill>
                <a:latin typeface="メイリオ" panose="020B0604030504040204" pitchFamily="50" charset="-128"/>
                <a:ea typeface="メイリオ" panose="020B0604030504040204" pitchFamily="50" charset="-128"/>
              </a:rPr>
              <a:t>(</a:t>
            </a:r>
            <a:r>
              <a:rPr lang="ja-JP" altLang="en-US" sz="1000" dirty="0">
                <a:solidFill>
                  <a:prstClr val="black"/>
                </a:solidFill>
                <a:latin typeface="メイリオ" panose="020B0604030504040204" pitchFamily="50" charset="-128"/>
                <a:ea typeface="メイリオ" panose="020B0604030504040204" pitchFamily="50" charset="-128"/>
              </a:rPr>
              <a:t>以下この章において単に「支援」という。</a:t>
            </a:r>
            <a:r>
              <a:rPr lang="en-US" altLang="ja-JP" sz="1000" dirty="0">
                <a:solidFill>
                  <a:prstClr val="black"/>
                </a:solidFill>
                <a:latin typeface="メイリオ" panose="020B0604030504040204" pitchFamily="50" charset="-128"/>
                <a:ea typeface="メイリオ" panose="020B0604030504040204" pitchFamily="50" charset="-128"/>
              </a:rPr>
              <a:t>)</a:t>
            </a:r>
            <a:r>
              <a:rPr lang="ja-JP" altLang="en-US" sz="1000" dirty="0">
                <a:solidFill>
                  <a:prstClr val="black"/>
                </a:solidFill>
                <a:latin typeface="メイリオ" panose="020B0604030504040204" pitchFamily="50" charset="-128"/>
                <a:ea typeface="メイリオ" panose="020B0604030504040204" pitchFamily="50" charset="-128"/>
              </a:rPr>
              <a:t>を行うよう努めるものとする。</a:t>
            </a: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一　社会生活を円滑に営むことができるようにするために、関係機関等の施設、子ども・若者の住居その他の適切な場所において、必要な相談、助言又は指導を行うこと。</a:t>
            </a: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二　医療及び療養を受けることを助けること。</a:t>
            </a:r>
            <a:endParaRPr lang="en-US" altLang="ja-JP" sz="1000" dirty="0">
              <a:solidFill>
                <a:prstClr val="black"/>
              </a:solidFill>
              <a:latin typeface="メイリオ" panose="020B0604030504040204" pitchFamily="50" charset="-128"/>
              <a:ea typeface="メイリオ" panose="020B0604030504040204" pitchFamily="50" charset="-128"/>
            </a:endParaRP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三　生活環境を改善すること。</a:t>
            </a: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四　修学又は就業を助けること。</a:t>
            </a: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五　前号に掲げるもののほか、社会生活を営むために必要な知識技能の習得を助けること。</a:t>
            </a: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六　前各号に掲げるもののほか、社会生活を円滑に営むことができるようにするための援助を行うこと。</a:t>
            </a: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２　関係機関等は、前項に規定する子ども・若者に対する支援に寄与するため、当該子ども・若者の家族その他子ども・若者が円滑な社会生活を営むことに関係する者に対し、相談及び助言その他の援助を行うよう努めるものとする。</a:t>
            </a:r>
            <a:endParaRPr lang="en-US" altLang="ja-JP" sz="1000" dirty="0">
              <a:solidFill>
                <a:prstClr val="black"/>
              </a:solidFill>
              <a:latin typeface="メイリオ" panose="020B0604030504040204" pitchFamily="50" charset="-128"/>
              <a:ea typeface="メイリオ" panose="020B0604030504040204" pitchFamily="50" charset="-128"/>
            </a:endParaRPr>
          </a:p>
          <a:p>
            <a:pPr>
              <a:lnSpc>
                <a:spcPct val="110000"/>
              </a:lnSpc>
              <a:defRPr/>
            </a:pPr>
            <a:endParaRPr lang="en-US" altLang="ja-JP" sz="1000" dirty="0">
              <a:solidFill>
                <a:prstClr val="black"/>
              </a:solidFill>
              <a:latin typeface="メイリオ" panose="020B0604030504040204" pitchFamily="50" charset="-128"/>
              <a:ea typeface="メイリオ" panose="020B0604030504040204" pitchFamily="50" charset="-128"/>
            </a:endParaRPr>
          </a:p>
          <a:p>
            <a:pPr>
              <a:lnSpc>
                <a:spcPct val="110000"/>
              </a:lnSpc>
              <a:defRPr/>
            </a:pPr>
            <a:r>
              <a:rPr kumimoji="1" lang="ja-JP" altLang="en-US" sz="10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sz="1000" dirty="0">
                <a:solidFill>
                  <a:prstClr val="black"/>
                </a:solidFill>
                <a:latin typeface="メイリオ" panose="020B0604030504040204" pitchFamily="50" charset="-128"/>
                <a:ea typeface="メイリオ" panose="020B0604030504040204" pitchFamily="50" charset="-128"/>
              </a:rPr>
              <a:t>関係機関等の責務（</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第</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16</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条</a:t>
            </a: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第十六条　関係機関等は、必要な支援が早期かつ円滑に行われるよう、次に掲げる措置をとるとともに、必要な支援を継続的に行うよう努めるものとする。</a:t>
            </a: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一　前条第一項に規定する子ども・若者の状況を把握すること。</a:t>
            </a: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二　相互に連携を図るとともに、前条第一項に規定する子ども・若者又は当該子ども・若者の家族その他子ども・若者が円滑な社会生活を営むことに関係する者を必要に応じて速やかに適切な関係機関等に誘導すること。</a:t>
            </a: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三　関係機関等が行う支援について、地域住民に周知すること。</a:t>
            </a:r>
            <a:endParaRPr lang="en-US" altLang="ja-JP" sz="1000" dirty="0">
              <a:solidFill>
                <a:prstClr val="black"/>
              </a:solidFill>
              <a:latin typeface="メイリオ" panose="020B0604030504040204" pitchFamily="50" charset="-128"/>
              <a:ea typeface="メイリオ" panose="020B0604030504040204" pitchFamily="50" charset="-128"/>
            </a:endParaRPr>
          </a:p>
          <a:p>
            <a:pPr>
              <a:lnSpc>
                <a:spcPct val="110000"/>
              </a:lnSpc>
              <a:defRPr/>
            </a:pPr>
            <a:endParaRPr lang="en-US" altLang="ja-JP" sz="1000" dirty="0">
              <a:solidFill>
                <a:prstClr val="black"/>
              </a:solidFill>
              <a:latin typeface="メイリオ" panose="020B0604030504040204" pitchFamily="50" charset="-128"/>
              <a:ea typeface="メイリオ" panose="020B0604030504040204" pitchFamily="50" charset="-128"/>
            </a:endParaRPr>
          </a:p>
          <a:p>
            <a:pPr>
              <a:lnSpc>
                <a:spcPct val="110000"/>
              </a:lnSpc>
              <a:defRPr/>
            </a:pPr>
            <a:r>
              <a:rPr kumimoji="1" lang="ja-JP" altLang="en-US" sz="1000" b="0" i="0" u="none" strike="noStrike" kern="1200" cap="none" spc="0" normalizeH="0" baseline="0" noProof="0" dirty="0">
                <a:ln>
                  <a:noFill/>
                </a:ln>
                <a:solidFill>
                  <a:srgbClr val="E7E6E6">
                    <a:lumMod val="50000"/>
                  </a:srgbClr>
                </a:solidFill>
                <a:effectLst>
                  <a:outerShdw blurRad="38100" dist="38100" dir="2700000" algn="tl">
                    <a:srgbClr val="000000">
                      <a:alpha val="43137"/>
                    </a:srgbClr>
                  </a:outerShdw>
                </a:effectLst>
                <a:uLnTx/>
                <a:uFillTx/>
                <a:latin typeface="メイリオ" panose="020B0604030504040204" pitchFamily="50" charset="-128"/>
                <a:ea typeface="メイリオ" panose="020B0604030504040204" pitchFamily="50" charset="-128"/>
              </a:rPr>
              <a:t>● </a:t>
            </a:r>
            <a:r>
              <a:rPr lang="ja-JP" altLang="en-US" sz="1000" dirty="0">
                <a:solidFill>
                  <a:prstClr val="black"/>
                </a:solidFill>
                <a:latin typeface="メイリオ" panose="020B0604030504040204" pitchFamily="50" charset="-128"/>
                <a:ea typeface="メイリオ" panose="020B0604030504040204" pitchFamily="50" charset="-128"/>
              </a:rPr>
              <a:t>子ども・若者支援調整機関（第</a:t>
            </a:r>
            <a:r>
              <a:rPr lang="en-US" altLang="ja-JP" sz="1000" dirty="0">
                <a:solidFill>
                  <a:prstClr val="black"/>
                </a:solidFill>
                <a:latin typeface="メイリオ" panose="020B0604030504040204" pitchFamily="50" charset="-128"/>
                <a:ea typeface="メイリオ" panose="020B0604030504040204" pitchFamily="50" charset="-128"/>
              </a:rPr>
              <a:t>21</a:t>
            </a:r>
            <a:r>
              <a:rPr lang="ja-JP" altLang="en-US" sz="1000" dirty="0">
                <a:solidFill>
                  <a:prstClr val="black"/>
                </a:solidFill>
                <a:latin typeface="メイリオ" panose="020B0604030504040204" pitchFamily="50" charset="-128"/>
                <a:ea typeface="メイリオ" panose="020B0604030504040204" pitchFamily="50" charset="-128"/>
              </a:rPr>
              <a:t>条）</a:t>
            </a:r>
            <a:endParaRPr lang="en-US" altLang="ja-JP" sz="1000" dirty="0">
              <a:solidFill>
                <a:prstClr val="black"/>
              </a:solidFill>
              <a:latin typeface="メイリオ" panose="020B0604030504040204" pitchFamily="50" charset="-128"/>
              <a:ea typeface="メイリオ" panose="020B0604030504040204" pitchFamily="50" charset="-128"/>
            </a:endParaRPr>
          </a:p>
          <a:p>
            <a:pPr>
              <a:lnSpc>
                <a:spcPct val="110000"/>
              </a:lnSpc>
              <a:defRPr/>
            </a:pPr>
            <a:r>
              <a:rPr lang="ja-JP" altLang="en-US" sz="1000" dirty="0">
                <a:solidFill>
                  <a:prstClr val="black"/>
                </a:solidFill>
                <a:latin typeface="メイリオ" panose="020B0604030504040204" pitchFamily="50" charset="-128"/>
                <a:ea typeface="メイリオ" panose="020B0604030504040204" pitchFamily="50" charset="-128"/>
              </a:rPr>
              <a:t>３　調整機関は、第十五条第一項に規定する子ども・若者のうち児童福祉法（昭和二十二年法律第百六十四号）第二十五条の二第一項に規定する要保護児童又は同法第六条の三第五項に規定する要支援児童であるものに対し、協議会及び同法第二十五条の二第一項に規定する要保護児童対策地域協議会が協働して効果的に支援を行うことができるよう、同条第四項に規定する要保護児童対策調整機関と連携を図るよう努めるものとする。</a:t>
            </a:r>
            <a:endParaRPr lang="en-US" altLang="ja-JP" sz="1000" dirty="0">
              <a:solidFill>
                <a:prstClr val="black"/>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05013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F4C59F-B595-0219-BF1F-45BEE82E1E6C}"/>
              </a:ext>
            </a:extLst>
          </p:cNvPr>
          <p:cNvSpPr>
            <a:spLocks noGrp="1"/>
          </p:cNvSpPr>
          <p:nvPr>
            <p:ph type="title"/>
          </p:nvPr>
        </p:nvSpPr>
        <p:spPr>
          <a:xfrm>
            <a:off x="1348156" y="636534"/>
            <a:ext cx="8352571" cy="720000"/>
          </a:xfrm>
        </p:spPr>
        <p:txBody>
          <a:bodyPr/>
          <a:lstStyle/>
          <a:p>
            <a:r>
              <a:rPr lang="ja-JP" altLang="en-US" dirty="0"/>
              <a:t>ヤングケアラーのしていることの例</a:t>
            </a:r>
            <a:endParaRPr kumimoji="1" lang="ja-JP" altLang="en-US" dirty="0"/>
          </a:p>
        </p:txBody>
      </p:sp>
      <p:pic>
        <p:nvPicPr>
          <p:cNvPr id="3" name="図 2">
            <a:extLst>
              <a:ext uri="{FF2B5EF4-FFF2-40B4-BE49-F238E27FC236}">
                <a16:creationId xmlns:a16="http://schemas.microsoft.com/office/drawing/2014/main" id="{F85451A1-1DA3-6AFE-25D1-579E1030C4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280" y="1522719"/>
            <a:ext cx="8885447" cy="4898177"/>
          </a:xfrm>
          <a:prstGeom prst="rect">
            <a:avLst/>
          </a:prstGeom>
        </p:spPr>
      </p:pic>
      <p:sp>
        <p:nvSpPr>
          <p:cNvPr id="4" name="テキスト ボックス 3">
            <a:extLst>
              <a:ext uri="{FF2B5EF4-FFF2-40B4-BE49-F238E27FC236}">
                <a16:creationId xmlns:a16="http://schemas.microsoft.com/office/drawing/2014/main" id="{628DEB42-182E-3896-1CC8-B3EF3E4C0C8D}"/>
              </a:ext>
            </a:extLst>
          </p:cNvPr>
          <p:cNvSpPr txBox="1"/>
          <p:nvPr/>
        </p:nvSpPr>
        <p:spPr>
          <a:xfrm>
            <a:off x="10662728" y="2978388"/>
            <a:ext cx="1260000" cy="1260000"/>
          </a:xfrm>
          <a:prstGeom prst="ellipse">
            <a:avLst/>
          </a:prstGeom>
          <a:solidFill>
            <a:srgbClr val="FFCC99"/>
          </a:solidFill>
          <a:ln>
            <a:noFill/>
          </a:ln>
          <a:effectLst>
            <a:softEdge rad="101600"/>
          </a:effectLst>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本人に自覚がない場合も</a:t>
            </a:r>
            <a:endParaRPr kumimoji="1" lang="en-US" altLang="ja-JP" sz="105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5" name="テキスト ボックス 4">
            <a:extLst>
              <a:ext uri="{FF2B5EF4-FFF2-40B4-BE49-F238E27FC236}">
                <a16:creationId xmlns:a16="http://schemas.microsoft.com/office/drawing/2014/main" id="{0F9CC9E5-6027-A4C3-C981-807BCF4B58C5}"/>
              </a:ext>
            </a:extLst>
          </p:cNvPr>
          <p:cNvSpPr txBox="1"/>
          <p:nvPr/>
        </p:nvSpPr>
        <p:spPr>
          <a:xfrm>
            <a:off x="9559618" y="2243155"/>
            <a:ext cx="1260000" cy="1260000"/>
          </a:xfrm>
          <a:prstGeom prst="ellipse">
            <a:avLst/>
          </a:prstGeom>
          <a:solidFill>
            <a:srgbClr val="FFFF66"/>
          </a:solidFill>
          <a:ln>
            <a:noFill/>
          </a:ln>
          <a:effectLst>
            <a:softEdge rad="101600"/>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　家族のために一生懸命ケアをしていることも</a:t>
            </a:r>
            <a:endParaRPr kumimoji="1" lang="en-US" altLang="ja-JP" sz="105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6" name="テキスト ボックス 5">
            <a:extLst>
              <a:ext uri="{FF2B5EF4-FFF2-40B4-BE49-F238E27FC236}">
                <a16:creationId xmlns:a16="http://schemas.microsoft.com/office/drawing/2014/main" id="{C7756099-5967-6FE7-5095-7E9A96ABB242}"/>
              </a:ext>
            </a:extLst>
          </p:cNvPr>
          <p:cNvSpPr txBox="1"/>
          <p:nvPr/>
        </p:nvSpPr>
        <p:spPr>
          <a:xfrm>
            <a:off x="9630173" y="3669340"/>
            <a:ext cx="1260000" cy="1260000"/>
          </a:xfrm>
          <a:prstGeom prst="ellipse">
            <a:avLst/>
          </a:prstGeom>
          <a:solidFill>
            <a:srgbClr val="FFCC99"/>
          </a:solidFill>
          <a:ln>
            <a:noFill/>
          </a:ln>
          <a:effectLst>
            <a:softEdge rad="101600"/>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ひとつだけでなく、複数のケアを担っていることも</a:t>
            </a:r>
            <a:endParaRPr kumimoji="1" lang="en-US" altLang="ja-JP" sz="105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7" name="テキスト ボックス 6">
            <a:extLst>
              <a:ext uri="{FF2B5EF4-FFF2-40B4-BE49-F238E27FC236}">
                <a16:creationId xmlns:a16="http://schemas.microsoft.com/office/drawing/2014/main" id="{1879E69D-5002-29B1-6F9E-89AC6B8A4D7C}"/>
              </a:ext>
            </a:extLst>
          </p:cNvPr>
          <p:cNvSpPr txBox="1"/>
          <p:nvPr/>
        </p:nvSpPr>
        <p:spPr>
          <a:xfrm>
            <a:off x="10505838" y="4614845"/>
            <a:ext cx="1260000" cy="1260000"/>
          </a:xfrm>
          <a:prstGeom prst="ellipse">
            <a:avLst/>
          </a:prstGeom>
          <a:solidFill>
            <a:srgbClr val="FFCCFF"/>
          </a:solidFill>
          <a:ln>
            <a:noFill/>
          </a:ln>
          <a:effectLst>
            <a:softEdge rad="101600"/>
          </a:effectLst>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「介護力」と</a:t>
            </a:r>
            <a:endParaRPr kumimoji="1" lang="en-US" altLang="ja-JP" sz="105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rPr>
              <a:t>みなされ、サービス調整が行われることも</a:t>
            </a:r>
            <a:endParaRPr kumimoji="1" lang="en-US" altLang="ja-JP" sz="1050" b="0"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cs typeface="+mn-cs"/>
            </a:endParaRPr>
          </a:p>
        </p:txBody>
      </p:sp>
      <p:sp>
        <p:nvSpPr>
          <p:cNvPr id="8" name="スライド番号プレースホルダー 7">
            <a:extLst>
              <a:ext uri="{FF2B5EF4-FFF2-40B4-BE49-F238E27FC236}">
                <a16:creationId xmlns:a16="http://schemas.microsoft.com/office/drawing/2014/main" id="{3DD4DC86-F016-4618-83F2-240F1F7C2BAF}"/>
              </a:ext>
            </a:extLst>
          </p:cNvPr>
          <p:cNvSpPr>
            <a:spLocks noGrp="1"/>
          </p:cNvSpPr>
          <p:nvPr>
            <p:ph type="sldNum" sz="quarter" idx="12"/>
          </p:nvPr>
        </p:nvSpPr>
        <p:spPr/>
        <p:txBody>
          <a:bodyPr/>
          <a:lstStyle/>
          <a:p>
            <a:fld id="{57AF920D-47DC-4914-A130-523A52889D7B}" type="slidenum">
              <a:rPr lang="ja-JP" altLang="en-US" smtClean="0"/>
              <a:pPr/>
              <a:t>4</a:t>
            </a:fld>
            <a:endParaRPr lang="ja-JP" altLang="en-US"/>
          </a:p>
        </p:txBody>
      </p:sp>
    </p:spTree>
    <p:extLst>
      <p:ext uri="{BB962C8B-B14F-4D97-AF65-F5344CB8AC3E}">
        <p14:creationId xmlns:p14="http://schemas.microsoft.com/office/powerpoint/2010/main" val="4993473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5BC5B8F3-30D3-4A7E-9993-A837BD4C2CE2}"/>
              </a:ext>
            </a:extLst>
          </p:cNvPr>
          <p:cNvSpPr>
            <a:spLocks noGrp="1"/>
          </p:cNvSpPr>
          <p:nvPr>
            <p:ph type="title"/>
          </p:nvPr>
        </p:nvSpPr>
        <p:spPr/>
        <p:txBody>
          <a:bodyPr/>
          <a:lstStyle/>
          <a:p>
            <a:r>
              <a:rPr kumimoji="1" lang="ja-JP" altLang="en-US" dirty="0"/>
              <a:t>ケアとお手伝いの違い（子どもに与える影響）</a:t>
            </a:r>
            <a:endParaRPr lang="ja-JP" altLang="en-US" dirty="0"/>
          </a:p>
        </p:txBody>
      </p:sp>
      <p:sp>
        <p:nvSpPr>
          <p:cNvPr id="4" name="スライド番号プレースホルダー 3">
            <a:extLst>
              <a:ext uri="{FF2B5EF4-FFF2-40B4-BE49-F238E27FC236}">
                <a16:creationId xmlns:a16="http://schemas.microsoft.com/office/drawing/2014/main" id="{02E0B8E5-278F-488F-A772-451488BF582D}"/>
              </a:ext>
            </a:extLst>
          </p:cNvPr>
          <p:cNvSpPr>
            <a:spLocks noGrp="1"/>
          </p:cNvSpPr>
          <p:nvPr>
            <p:ph type="sldNum" sz="quarter" idx="12"/>
          </p:nvPr>
        </p:nvSpPr>
        <p:spPr/>
        <p:txBody>
          <a:bodyPr/>
          <a:lstStyle/>
          <a:p>
            <a:fld id="{57AF920D-47DC-4914-A130-523A52889D7B}" type="slidenum">
              <a:rPr lang="ja-JP" altLang="en-US" smtClean="0"/>
              <a:pPr/>
              <a:t>5</a:t>
            </a:fld>
            <a:endParaRPr lang="ja-JP" altLang="en-US" dirty="0"/>
          </a:p>
        </p:txBody>
      </p:sp>
      <p:sp>
        <p:nvSpPr>
          <p:cNvPr id="12" name="角丸四角形 9">
            <a:extLst>
              <a:ext uri="{FF2B5EF4-FFF2-40B4-BE49-F238E27FC236}">
                <a16:creationId xmlns:a16="http://schemas.microsoft.com/office/drawing/2014/main" id="{2231C498-DE00-4B14-AD26-417D5CB5D01F}"/>
              </a:ext>
            </a:extLst>
          </p:cNvPr>
          <p:cNvSpPr/>
          <p:nvPr/>
        </p:nvSpPr>
        <p:spPr>
          <a:xfrm>
            <a:off x="636088" y="1398570"/>
            <a:ext cx="10894175" cy="4822896"/>
          </a:xfrm>
          <a:prstGeom prst="roundRect">
            <a:avLst>
              <a:gd name="adj" fmla="val 5498"/>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97FE4844-E296-4E00-ABFF-9F87B05FFEBC}"/>
              </a:ext>
            </a:extLst>
          </p:cNvPr>
          <p:cNvPicPr>
            <a:picLocks noChangeAspect="1"/>
          </p:cNvPicPr>
          <p:nvPr/>
        </p:nvPicPr>
        <p:blipFill>
          <a:blip r:embed="rId3"/>
          <a:stretch>
            <a:fillRect/>
          </a:stretch>
        </p:blipFill>
        <p:spPr>
          <a:xfrm>
            <a:off x="9120435" y="2769125"/>
            <a:ext cx="2016000" cy="3146928"/>
          </a:xfrm>
          <a:prstGeom prst="rect">
            <a:avLst/>
          </a:prstGeom>
        </p:spPr>
      </p:pic>
      <p:sp>
        <p:nvSpPr>
          <p:cNvPr id="14" name="右矢印 10">
            <a:extLst>
              <a:ext uri="{FF2B5EF4-FFF2-40B4-BE49-F238E27FC236}">
                <a16:creationId xmlns:a16="http://schemas.microsoft.com/office/drawing/2014/main" id="{5BFBAC1A-A1D2-4480-B6BF-E9FEE43AA572}"/>
              </a:ext>
            </a:extLst>
          </p:cNvPr>
          <p:cNvSpPr/>
          <p:nvPr/>
        </p:nvSpPr>
        <p:spPr>
          <a:xfrm>
            <a:off x="3686444" y="1773977"/>
            <a:ext cx="1139868" cy="739036"/>
          </a:xfrm>
          <a:prstGeom prst="rightArrow">
            <a:avLst>
              <a:gd name="adj1" fmla="val 50000"/>
              <a:gd name="adj2" fmla="val 68644"/>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メイリオ" panose="020B0604030504040204" pitchFamily="50" charset="-128"/>
              <a:ea typeface="メイリオ" panose="020B0604030504040204" pitchFamily="50" charset="-128"/>
            </a:endParaRPr>
          </a:p>
        </p:txBody>
      </p:sp>
      <p:grpSp>
        <p:nvGrpSpPr>
          <p:cNvPr id="15" name="グループ化 14">
            <a:extLst>
              <a:ext uri="{FF2B5EF4-FFF2-40B4-BE49-F238E27FC236}">
                <a16:creationId xmlns:a16="http://schemas.microsoft.com/office/drawing/2014/main" id="{A50C55BD-53F4-4281-9B08-DEB9D719A57B}"/>
              </a:ext>
            </a:extLst>
          </p:cNvPr>
          <p:cNvGrpSpPr/>
          <p:nvPr/>
        </p:nvGrpSpPr>
        <p:grpSpPr>
          <a:xfrm>
            <a:off x="661737" y="1728393"/>
            <a:ext cx="2185916" cy="576000"/>
            <a:chOff x="838199" y="1551931"/>
            <a:chExt cx="2185916" cy="576000"/>
          </a:xfrm>
        </p:grpSpPr>
        <p:sp>
          <p:nvSpPr>
            <p:cNvPr id="16" name="角丸四角形 9">
              <a:extLst>
                <a:ext uri="{FF2B5EF4-FFF2-40B4-BE49-F238E27FC236}">
                  <a16:creationId xmlns:a16="http://schemas.microsoft.com/office/drawing/2014/main" id="{F96AF7BD-81FD-46C7-8F1B-F45DA41D3778}"/>
                </a:ext>
              </a:extLst>
            </p:cNvPr>
            <p:cNvSpPr/>
            <p:nvPr/>
          </p:nvSpPr>
          <p:spPr>
            <a:xfrm>
              <a:off x="1044115" y="1551931"/>
              <a:ext cx="1980000" cy="576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3B296CF0-8131-4F5F-9B2E-B5CE4862B989}"/>
                </a:ext>
              </a:extLst>
            </p:cNvPr>
            <p:cNvSpPr txBox="1"/>
            <p:nvPr/>
          </p:nvSpPr>
          <p:spPr>
            <a:xfrm>
              <a:off x="838199" y="1690688"/>
              <a:ext cx="2170657" cy="369332"/>
            </a:xfrm>
            <a:prstGeom prst="rect">
              <a:avLst/>
            </a:prstGeom>
            <a:noFill/>
            <a:ln>
              <a:noFill/>
            </a:ln>
          </p:spPr>
          <p:txBody>
            <a:bodyPr wrap="square" lIns="91440" tIns="45720" rIns="91440" bIns="45720" rtlCol="0" anchor="t">
              <a:spAutoFit/>
            </a:bodyPr>
            <a:lstStyle/>
            <a:p>
              <a:pPr algn="ctr"/>
              <a:r>
                <a:rPr lang="ja-JP" altLang="en-US" dirty="0">
                  <a:latin typeface="メイリオ" panose="020B0604030504040204" pitchFamily="50" charset="-128"/>
                  <a:ea typeface="メイリオ" panose="020B0604030504040204" pitchFamily="50" charset="-128"/>
                </a:rPr>
                <a:t>お手伝い</a:t>
              </a:r>
            </a:p>
          </p:txBody>
        </p:sp>
      </p:grpSp>
      <p:grpSp>
        <p:nvGrpSpPr>
          <p:cNvPr id="19" name="グループ化 18">
            <a:extLst>
              <a:ext uri="{FF2B5EF4-FFF2-40B4-BE49-F238E27FC236}">
                <a16:creationId xmlns:a16="http://schemas.microsoft.com/office/drawing/2014/main" id="{E9E9BC88-DE7C-4E66-A983-89A50451D0F8}"/>
              </a:ext>
            </a:extLst>
          </p:cNvPr>
          <p:cNvGrpSpPr/>
          <p:nvPr/>
        </p:nvGrpSpPr>
        <p:grpSpPr>
          <a:xfrm>
            <a:off x="5045474" y="1649581"/>
            <a:ext cx="6635065" cy="576000"/>
            <a:chOff x="4965264" y="1505203"/>
            <a:chExt cx="6635065" cy="576000"/>
          </a:xfrm>
        </p:grpSpPr>
        <p:sp>
          <p:nvSpPr>
            <p:cNvPr id="20" name="角丸四角形 9">
              <a:extLst>
                <a:ext uri="{FF2B5EF4-FFF2-40B4-BE49-F238E27FC236}">
                  <a16:creationId xmlns:a16="http://schemas.microsoft.com/office/drawing/2014/main" id="{845523FF-12C3-4C16-9009-97729D424EE7}"/>
                </a:ext>
              </a:extLst>
            </p:cNvPr>
            <p:cNvSpPr/>
            <p:nvPr/>
          </p:nvSpPr>
          <p:spPr>
            <a:xfrm>
              <a:off x="5323561" y="1505203"/>
              <a:ext cx="5400000" cy="576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18F755EE-1667-4893-A792-083EFED7904B}"/>
                </a:ext>
              </a:extLst>
            </p:cNvPr>
            <p:cNvSpPr txBox="1"/>
            <p:nvPr/>
          </p:nvSpPr>
          <p:spPr>
            <a:xfrm>
              <a:off x="4965264" y="1589087"/>
              <a:ext cx="6635065" cy="369332"/>
            </a:xfrm>
            <a:prstGeom prst="rect">
              <a:avLst/>
            </a:prstGeom>
            <a:noFill/>
            <a:ln>
              <a:noFill/>
            </a:ln>
          </p:spPr>
          <p:txBody>
            <a:bodyPr wrap="square" lIns="91440" tIns="45720" rIns="91440" bIns="45720" rtlCol="0" anchor="t">
              <a:spAutoFit/>
            </a:bodyPr>
            <a:lstStyle/>
            <a:p>
              <a:pPr algn="ctr"/>
              <a:r>
                <a:rPr lang="ja-JP" altLang="en-US" dirty="0">
                  <a:latin typeface="メイリオ" panose="020B0604030504040204" pitchFamily="50" charset="-128"/>
                  <a:ea typeface="メイリオ" panose="020B0604030504040204" pitchFamily="50" charset="-128"/>
                </a:rPr>
                <a:t>子どもの思いやりや責任感</a:t>
              </a:r>
            </a:p>
          </p:txBody>
        </p:sp>
      </p:grpSp>
      <p:grpSp>
        <p:nvGrpSpPr>
          <p:cNvPr id="22" name="グループ化 21">
            <a:extLst>
              <a:ext uri="{FF2B5EF4-FFF2-40B4-BE49-F238E27FC236}">
                <a16:creationId xmlns:a16="http://schemas.microsoft.com/office/drawing/2014/main" id="{96C742BC-387D-4F6A-844C-91DB3CDB3231}"/>
              </a:ext>
            </a:extLst>
          </p:cNvPr>
          <p:cNvGrpSpPr/>
          <p:nvPr/>
        </p:nvGrpSpPr>
        <p:grpSpPr>
          <a:xfrm>
            <a:off x="771556" y="4743706"/>
            <a:ext cx="8631928" cy="1260000"/>
            <a:chOff x="771556" y="4743706"/>
            <a:chExt cx="8631928" cy="1260000"/>
          </a:xfrm>
        </p:grpSpPr>
        <p:sp>
          <p:nvSpPr>
            <p:cNvPr id="23" name="角丸四角形 9">
              <a:extLst>
                <a:ext uri="{FF2B5EF4-FFF2-40B4-BE49-F238E27FC236}">
                  <a16:creationId xmlns:a16="http://schemas.microsoft.com/office/drawing/2014/main" id="{0A1FE494-8AFC-4AFC-8D05-3E0C9B5E2129}"/>
                </a:ext>
              </a:extLst>
            </p:cNvPr>
            <p:cNvSpPr/>
            <p:nvPr/>
          </p:nvSpPr>
          <p:spPr>
            <a:xfrm>
              <a:off x="771556" y="4743706"/>
              <a:ext cx="7884000" cy="1260000"/>
            </a:xfrm>
            <a:prstGeom prst="roundRect">
              <a:avLst/>
            </a:prstGeom>
            <a:solidFill>
              <a:schemeClr val="bg1"/>
            </a:solidFill>
            <a:ln>
              <a:noFill/>
            </a:ln>
            <a:effectLst>
              <a:glow rad="101600">
                <a:schemeClr val="bg2">
                  <a:lumMod val="50000"/>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516A942D-4C25-47C3-A865-ED8CB140D728}"/>
                </a:ext>
              </a:extLst>
            </p:cNvPr>
            <p:cNvSpPr txBox="1"/>
            <p:nvPr/>
          </p:nvSpPr>
          <p:spPr>
            <a:xfrm>
              <a:off x="1321970" y="4861961"/>
              <a:ext cx="8081514" cy="923330"/>
            </a:xfrm>
            <a:prstGeom prst="rect">
              <a:avLst/>
            </a:prstGeom>
            <a:noFill/>
            <a:ln>
              <a:noFill/>
            </a:ln>
          </p:spPr>
          <p:txBody>
            <a:bodyPr wrap="square" lIns="91440" tIns="45720" rIns="91440" bIns="45720" rtlCol="0" anchor="t">
              <a:spAutoFit/>
            </a:bodyPr>
            <a:lstStyle/>
            <a:p>
              <a:r>
                <a:rPr lang="ja-JP" altLang="en-US" dirty="0">
                  <a:latin typeface="メイリオ" panose="020B0604030504040204" pitchFamily="50" charset="-128"/>
                  <a:ea typeface="メイリオ" panose="020B0604030504040204" pitchFamily="50" charset="-128"/>
                </a:rPr>
                <a:t>懸念されること</a:t>
              </a:r>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・子ども自身の健康の問題　・学習面での遅れ</a:t>
              </a:r>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・社会性発達の制限　　　　・就労への影響</a:t>
              </a:r>
            </a:p>
          </p:txBody>
        </p:sp>
      </p:grpSp>
      <p:grpSp>
        <p:nvGrpSpPr>
          <p:cNvPr id="25" name="グループ化 24">
            <a:extLst>
              <a:ext uri="{FF2B5EF4-FFF2-40B4-BE49-F238E27FC236}">
                <a16:creationId xmlns:a16="http://schemas.microsoft.com/office/drawing/2014/main" id="{5CD0C3E2-77FC-486E-8628-7BCFB7746E04}"/>
              </a:ext>
            </a:extLst>
          </p:cNvPr>
          <p:cNvGrpSpPr/>
          <p:nvPr/>
        </p:nvGrpSpPr>
        <p:grpSpPr>
          <a:xfrm>
            <a:off x="2382730" y="2799293"/>
            <a:ext cx="6264000" cy="1368000"/>
            <a:chOff x="2382730" y="2799293"/>
            <a:chExt cx="7083131" cy="1778806"/>
          </a:xfrm>
        </p:grpSpPr>
        <p:sp>
          <p:nvSpPr>
            <p:cNvPr id="26" name="楕円 25">
              <a:extLst>
                <a:ext uri="{FF2B5EF4-FFF2-40B4-BE49-F238E27FC236}">
                  <a16:creationId xmlns:a16="http://schemas.microsoft.com/office/drawing/2014/main" id="{2F8FBBC1-3564-4408-8859-B7E448A1184E}"/>
                </a:ext>
              </a:extLst>
            </p:cNvPr>
            <p:cNvSpPr/>
            <p:nvPr/>
          </p:nvSpPr>
          <p:spPr>
            <a:xfrm>
              <a:off x="2463538" y="2799293"/>
              <a:ext cx="6912000" cy="177880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51C50E63-36CF-44C1-A391-5A6FBA18B23E}"/>
                </a:ext>
              </a:extLst>
            </p:cNvPr>
            <p:cNvSpPr txBox="1"/>
            <p:nvPr/>
          </p:nvSpPr>
          <p:spPr>
            <a:xfrm>
              <a:off x="2382730" y="3053251"/>
              <a:ext cx="7083131" cy="1200603"/>
            </a:xfrm>
            <a:prstGeom prst="rect">
              <a:avLst/>
            </a:prstGeom>
            <a:noFill/>
          </p:spPr>
          <p:txBody>
            <a:bodyPr wrap="square" lIns="91440" tIns="45720" rIns="91440" bIns="45720" rtlCol="0" anchor="t">
              <a:spAutoFit/>
            </a:bodyPr>
            <a:lstStyle/>
            <a:p>
              <a:pPr algn="ctr"/>
              <a:r>
                <a:rPr lang="ja-JP" altLang="en-US" dirty="0">
                  <a:solidFill>
                    <a:schemeClr val="bg1"/>
                  </a:solidFill>
                  <a:latin typeface="メイリオ" panose="020B0604030504040204" pitchFamily="50" charset="-128"/>
                  <a:ea typeface="メイリオ" panose="020B0604030504040204" pitchFamily="50" charset="-128"/>
                </a:rPr>
                <a:t>子どもの年齢や成熟度に合わない</a:t>
              </a:r>
              <a:endParaRPr lang="en-US" altLang="ja-JP" dirty="0">
                <a:solidFill>
                  <a:schemeClr val="bg1"/>
                </a:solidFill>
                <a:latin typeface="メイリオ" panose="020B0604030504040204" pitchFamily="50" charset="-128"/>
                <a:ea typeface="メイリオ" panose="020B0604030504040204" pitchFamily="50" charset="-128"/>
              </a:endParaRPr>
            </a:p>
            <a:p>
              <a:pPr algn="ctr"/>
              <a:r>
                <a:rPr lang="ja-JP" altLang="en-US" dirty="0">
                  <a:solidFill>
                    <a:schemeClr val="bg1"/>
                  </a:solidFill>
                  <a:latin typeface="メイリオ" panose="020B0604030504040204" pitchFamily="50" charset="-128"/>
                  <a:ea typeface="メイリオ" panose="020B0604030504040204" pitchFamily="50" charset="-128"/>
                </a:rPr>
                <a:t>　多すぎる作業（自分の時間がない）</a:t>
              </a:r>
              <a:endParaRPr lang="en-US" altLang="ja-JP" dirty="0">
                <a:solidFill>
                  <a:schemeClr val="bg1"/>
                </a:solidFill>
                <a:latin typeface="メイリオ" panose="020B0604030504040204" pitchFamily="50" charset="-128"/>
                <a:ea typeface="メイリオ" panose="020B0604030504040204" pitchFamily="50" charset="-128"/>
              </a:endParaRPr>
            </a:p>
            <a:p>
              <a:pPr algn="ctr"/>
              <a:r>
                <a:rPr kumimoji="1" lang="ja-JP" altLang="en-US" dirty="0">
                  <a:solidFill>
                    <a:schemeClr val="bg1"/>
                  </a:solidFill>
                  <a:latin typeface="メイリオ" panose="020B0604030504040204" pitchFamily="50" charset="-128"/>
                  <a:ea typeface="メイリオ" panose="020B0604030504040204" pitchFamily="50" charset="-128"/>
                </a:rPr>
                <a:t>　重すぎる責任（代わりがいない）</a:t>
              </a:r>
              <a:endParaRPr lang="ja-JP" altLang="en-US" dirty="0">
                <a:solidFill>
                  <a:schemeClr val="bg1"/>
                </a:solidFill>
                <a:latin typeface="メイリオ" panose="020B0604030504040204" pitchFamily="50" charset="-128"/>
                <a:ea typeface="メイリオ" panose="020B0604030504040204" pitchFamily="50" charset="-128"/>
              </a:endParaRPr>
            </a:p>
          </p:txBody>
        </p:sp>
      </p:grpSp>
      <p:sp>
        <p:nvSpPr>
          <p:cNvPr id="28" name="右矢印 31">
            <a:extLst>
              <a:ext uri="{FF2B5EF4-FFF2-40B4-BE49-F238E27FC236}">
                <a16:creationId xmlns:a16="http://schemas.microsoft.com/office/drawing/2014/main" id="{C16FF98D-21B8-4FDD-835D-107E3A9A81F5}"/>
              </a:ext>
            </a:extLst>
          </p:cNvPr>
          <p:cNvSpPr/>
          <p:nvPr/>
        </p:nvSpPr>
        <p:spPr>
          <a:xfrm rot="5400000">
            <a:off x="1021631" y="3229713"/>
            <a:ext cx="1139868" cy="739036"/>
          </a:xfrm>
          <a:prstGeom prst="rightArrow">
            <a:avLst>
              <a:gd name="adj1" fmla="val 50000"/>
              <a:gd name="adj2" fmla="val 6864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41342840"/>
      </p:ext>
    </p:extLst>
  </p:cSld>
  <p:clrMapOvr>
    <a:masterClrMapping/>
  </p:clrMapOvr>
  <mc:AlternateContent xmlns:mc="http://schemas.openxmlformats.org/markup-compatibility/2006" xmlns:p14="http://schemas.microsoft.com/office/powerpoint/2010/main">
    <mc:Choice Requires="p14">
      <p:transition spd="slow" p14:dur="2000" advTm="102144"/>
    </mc:Choice>
    <mc:Fallback xmlns="">
      <p:transition spd="slow" advTm="102144"/>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21ED6C9-C1FF-1883-CAE4-6495BA60ECE9}"/>
              </a:ext>
            </a:extLst>
          </p:cNvPr>
          <p:cNvSpPr>
            <a:spLocks noGrp="1"/>
          </p:cNvSpPr>
          <p:nvPr>
            <p:ph type="title"/>
          </p:nvPr>
        </p:nvSpPr>
        <p:spPr/>
        <p:txBody>
          <a:bodyPr/>
          <a:lstStyle/>
          <a:p>
            <a:r>
              <a:rPr kumimoji="1" lang="ja-JP" altLang="en-US"/>
              <a:t>ヤングケアラーの事例集（１）</a:t>
            </a:r>
          </a:p>
        </p:txBody>
      </p:sp>
      <p:sp>
        <p:nvSpPr>
          <p:cNvPr id="3" name="スライド番号プレースホルダー 2">
            <a:extLst>
              <a:ext uri="{FF2B5EF4-FFF2-40B4-BE49-F238E27FC236}">
                <a16:creationId xmlns:a16="http://schemas.microsoft.com/office/drawing/2014/main" id="{8F9D09D3-7B7A-DB80-51F7-2EBBE2E32FF3}"/>
              </a:ext>
            </a:extLst>
          </p:cNvPr>
          <p:cNvSpPr>
            <a:spLocks noGrp="1"/>
          </p:cNvSpPr>
          <p:nvPr>
            <p:ph type="sldNum" sz="quarter" idx="12"/>
          </p:nvPr>
        </p:nvSpPr>
        <p:spPr/>
        <p:txBody>
          <a:bodyPr/>
          <a:lstStyle/>
          <a:p>
            <a:fld id="{57AF920D-47DC-4914-A130-523A52889D7B}" type="slidenum">
              <a:rPr lang="ja-JP" altLang="en-US" smtClean="0"/>
              <a:pPr/>
              <a:t>6</a:t>
            </a:fld>
            <a:endParaRPr lang="ja-JP" altLang="en-US" dirty="0"/>
          </a:p>
        </p:txBody>
      </p:sp>
      <p:pic>
        <p:nvPicPr>
          <p:cNvPr id="5" name="図 4" descr="QR コード&#10;&#10;自動的に生成された説明">
            <a:extLst>
              <a:ext uri="{FF2B5EF4-FFF2-40B4-BE49-F238E27FC236}">
                <a16:creationId xmlns:a16="http://schemas.microsoft.com/office/drawing/2014/main" id="{629FA31A-B56D-567D-B304-8CE6F7825F64}"/>
              </a:ext>
            </a:extLst>
          </p:cNvPr>
          <p:cNvPicPr>
            <a:picLocks noChangeAspect="1"/>
          </p:cNvPicPr>
          <p:nvPr/>
        </p:nvPicPr>
        <p:blipFill>
          <a:blip r:embed="rId2"/>
          <a:stretch>
            <a:fillRect/>
          </a:stretch>
        </p:blipFill>
        <p:spPr>
          <a:xfrm>
            <a:off x="10129954" y="4486656"/>
            <a:ext cx="1519936" cy="1519936"/>
          </a:xfrm>
          <a:prstGeom prst="rect">
            <a:avLst/>
          </a:prstGeom>
        </p:spPr>
      </p:pic>
      <p:sp>
        <p:nvSpPr>
          <p:cNvPr id="6" name="テキスト ボックス 5">
            <a:extLst>
              <a:ext uri="{FF2B5EF4-FFF2-40B4-BE49-F238E27FC236}">
                <a16:creationId xmlns:a16="http://schemas.microsoft.com/office/drawing/2014/main" id="{9BAEC1BA-2FD9-DAFF-1A12-F7C35F2CC4DC}"/>
              </a:ext>
            </a:extLst>
          </p:cNvPr>
          <p:cNvSpPr txBox="1"/>
          <p:nvPr/>
        </p:nvSpPr>
        <p:spPr>
          <a:xfrm>
            <a:off x="10250119" y="6006592"/>
            <a:ext cx="1279606" cy="276999"/>
          </a:xfrm>
          <a:prstGeom prst="rect">
            <a:avLst/>
          </a:prstGeom>
          <a:noFill/>
        </p:spPr>
        <p:txBody>
          <a:bodyPr wrap="square" rtlCol="0">
            <a:spAutoFit/>
          </a:bodyPr>
          <a:lstStyle/>
          <a:p>
            <a:pPr algn="ctr"/>
            <a:r>
              <a:rPr kumimoji="1" lang="ja-JP" altLang="en-US" sz="1200"/>
              <a:t>大阪府</a:t>
            </a:r>
            <a:r>
              <a:rPr kumimoji="1" lang="en-US" altLang="ja-JP" sz="1200" dirty="0"/>
              <a:t>HP</a:t>
            </a:r>
            <a:r>
              <a:rPr kumimoji="1" lang="ja-JP" altLang="en-US" sz="1200"/>
              <a:t>より</a:t>
            </a:r>
          </a:p>
        </p:txBody>
      </p:sp>
      <p:pic>
        <p:nvPicPr>
          <p:cNvPr id="8" name="図 7" descr="テキスト&#10;&#10;中程度の精度で自動的に生成された説明">
            <a:extLst>
              <a:ext uri="{FF2B5EF4-FFF2-40B4-BE49-F238E27FC236}">
                <a16:creationId xmlns:a16="http://schemas.microsoft.com/office/drawing/2014/main" id="{999F4EBC-7E6C-F6BA-267A-DD2DC0648034}"/>
              </a:ext>
            </a:extLst>
          </p:cNvPr>
          <p:cNvPicPr>
            <a:picLocks noChangeAspect="1"/>
          </p:cNvPicPr>
          <p:nvPr/>
        </p:nvPicPr>
        <p:blipFill>
          <a:blip r:embed="rId3"/>
          <a:stretch>
            <a:fillRect/>
          </a:stretch>
        </p:blipFill>
        <p:spPr>
          <a:xfrm>
            <a:off x="9386755" y="1455507"/>
            <a:ext cx="2263135" cy="2932176"/>
          </a:xfrm>
          <a:prstGeom prst="rect">
            <a:avLst/>
          </a:prstGeom>
        </p:spPr>
      </p:pic>
      <p:pic>
        <p:nvPicPr>
          <p:cNvPr id="12" name="図 11" descr="テキスト&#10;&#10;自動的に生成された説明">
            <a:extLst>
              <a:ext uri="{FF2B5EF4-FFF2-40B4-BE49-F238E27FC236}">
                <a16:creationId xmlns:a16="http://schemas.microsoft.com/office/drawing/2014/main" id="{532BB32B-46BC-403C-CFE2-53B5B5F93B41}"/>
              </a:ext>
            </a:extLst>
          </p:cNvPr>
          <p:cNvPicPr>
            <a:picLocks noChangeAspect="1"/>
          </p:cNvPicPr>
          <p:nvPr/>
        </p:nvPicPr>
        <p:blipFill>
          <a:blip r:embed="rId4"/>
          <a:stretch>
            <a:fillRect/>
          </a:stretch>
        </p:blipFill>
        <p:spPr>
          <a:xfrm>
            <a:off x="5364480" y="1356534"/>
            <a:ext cx="3731422" cy="5095046"/>
          </a:xfrm>
          <a:prstGeom prst="rect">
            <a:avLst/>
          </a:prstGeom>
        </p:spPr>
      </p:pic>
      <p:pic>
        <p:nvPicPr>
          <p:cNvPr id="14" name="図 13" descr="テキスト&#10;&#10;自動的に生成された説明">
            <a:extLst>
              <a:ext uri="{FF2B5EF4-FFF2-40B4-BE49-F238E27FC236}">
                <a16:creationId xmlns:a16="http://schemas.microsoft.com/office/drawing/2014/main" id="{3D1E1AA5-A9F3-1B7D-ACF6-BAB575286F86}"/>
              </a:ext>
            </a:extLst>
          </p:cNvPr>
          <p:cNvPicPr>
            <a:picLocks noChangeAspect="1"/>
          </p:cNvPicPr>
          <p:nvPr/>
        </p:nvPicPr>
        <p:blipFill>
          <a:blip r:embed="rId5"/>
          <a:stretch>
            <a:fillRect/>
          </a:stretch>
        </p:blipFill>
        <p:spPr>
          <a:xfrm>
            <a:off x="1348156" y="1356534"/>
            <a:ext cx="3769412" cy="5095046"/>
          </a:xfrm>
          <a:prstGeom prst="rect">
            <a:avLst/>
          </a:prstGeom>
        </p:spPr>
      </p:pic>
    </p:spTree>
    <p:extLst>
      <p:ext uri="{BB962C8B-B14F-4D97-AF65-F5344CB8AC3E}">
        <p14:creationId xmlns:p14="http://schemas.microsoft.com/office/powerpoint/2010/main" val="4226407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1E4F2-ACBB-3BE4-01EB-EBF15FD8CF6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A87A487B-2516-CEDB-2E29-4C3A6FFECEE4}"/>
              </a:ext>
            </a:extLst>
          </p:cNvPr>
          <p:cNvSpPr>
            <a:spLocks noGrp="1"/>
          </p:cNvSpPr>
          <p:nvPr>
            <p:ph type="title"/>
          </p:nvPr>
        </p:nvSpPr>
        <p:spPr/>
        <p:txBody>
          <a:bodyPr/>
          <a:lstStyle/>
          <a:p>
            <a:r>
              <a:rPr kumimoji="1" lang="ja-JP" altLang="en-US"/>
              <a:t>ヤングケアラーの事例集（２）</a:t>
            </a:r>
          </a:p>
        </p:txBody>
      </p:sp>
      <p:sp>
        <p:nvSpPr>
          <p:cNvPr id="3" name="スライド番号プレースホルダー 2">
            <a:extLst>
              <a:ext uri="{FF2B5EF4-FFF2-40B4-BE49-F238E27FC236}">
                <a16:creationId xmlns:a16="http://schemas.microsoft.com/office/drawing/2014/main" id="{FD6089D7-7D4C-0FA6-E15E-1C8AE630A250}"/>
              </a:ext>
            </a:extLst>
          </p:cNvPr>
          <p:cNvSpPr>
            <a:spLocks noGrp="1"/>
          </p:cNvSpPr>
          <p:nvPr>
            <p:ph type="sldNum" sz="quarter" idx="12"/>
          </p:nvPr>
        </p:nvSpPr>
        <p:spPr/>
        <p:txBody>
          <a:bodyPr/>
          <a:lstStyle/>
          <a:p>
            <a:fld id="{57AF920D-47DC-4914-A130-523A52889D7B}" type="slidenum">
              <a:rPr lang="ja-JP" altLang="en-US" smtClean="0"/>
              <a:pPr/>
              <a:t>7</a:t>
            </a:fld>
            <a:endParaRPr lang="ja-JP" altLang="en-US" dirty="0"/>
          </a:p>
        </p:txBody>
      </p:sp>
      <p:pic>
        <p:nvPicPr>
          <p:cNvPr id="5" name="図 4" descr="QR コード&#10;&#10;自動的に生成された説明">
            <a:extLst>
              <a:ext uri="{FF2B5EF4-FFF2-40B4-BE49-F238E27FC236}">
                <a16:creationId xmlns:a16="http://schemas.microsoft.com/office/drawing/2014/main" id="{2EE80E83-D938-34E9-096A-1EEC9B99C3EC}"/>
              </a:ext>
            </a:extLst>
          </p:cNvPr>
          <p:cNvPicPr>
            <a:picLocks noChangeAspect="1"/>
          </p:cNvPicPr>
          <p:nvPr/>
        </p:nvPicPr>
        <p:blipFill>
          <a:blip r:embed="rId2"/>
          <a:stretch>
            <a:fillRect/>
          </a:stretch>
        </p:blipFill>
        <p:spPr>
          <a:xfrm>
            <a:off x="10129954" y="4486656"/>
            <a:ext cx="1519936" cy="1519936"/>
          </a:xfrm>
          <a:prstGeom prst="rect">
            <a:avLst/>
          </a:prstGeom>
        </p:spPr>
      </p:pic>
      <p:sp>
        <p:nvSpPr>
          <p:cNvPr id="6" name="テキスト ボックス 5">
            <a:extLst>
              <a:ext uri="{FF2B5EF4-FFF2-40B4-BE49-F238E27FC236}">
                <a16:creationId xmlns:a16="http://schemas.microsoft.com/office/drawing/2014/main" id="{4F2AB6B8-3E51-0AC0-E9E5-3CD9754A0D89}"/>
              </a:ext>
            </a:extLst>
          </p:cNvPr>
          <p:cNvSpPr txBox="1"/>
          <p:nvPr/>
        </p:nvSpPr>
        <p:spPr>
          <a:xfrm>
            <a:off x="10250119" y="6006592"/>
            <a:ext cx="1279606" cy="276999"/>
          </a:xfrm>
          <a:prstGeom prst="rect">
            <a:avLst/>
          </a:prstGeom>
          <a:noFill/>
        </p:spPr>
        <p:txBody>
          <a:bodyPr wrap="square" rtlCol="0">
            <a:spAutoFit/>
          </a:bodyPr>
          <a:lstStyle/>
          <a:p>
            <a:pPr algn="ctr"/>
            <a:r>
              <a:rPr kumimoji="1" lang="ja-JP" altLang="en-US" sz="1200"/>
              <a:t>大阪府</a:t>
            </a:r>
            <a:r>
              <a:rPr kumimoji="1" lang="en-US" altLang="ja-JP" sz="1200" dirty="0"/>
              <a:t>HP</a:t>
            </a:r>
            <a:r>
              <a:rPr kumimoji="1" lang="ja-JP" altLang="en-US" sz="1200"/>
              <a:t>より</a:t>
            </a:r>
          </a:p>
        </p:txBody>
      </p:sp>
      <p:pic>
        <p:nvPicPr>
          <p:cNvPr id="10" name="図 9" descr="テキスト&#10;&#10;自動的に生成された説明">
            <a:extLst>
              <a:ext uri="{FF2B5EF4-FFF2-40B4-BE49-F238E27FC236}">
                <a16:creationId xmlns:a16="http://schemas.microsoft.com/office/drawing/2014/main" id="{3C003940-104B-08DD-D098-E888079F78B6}"/>
              </a:ext>
            </a:extLst>
          </p:cNvPr>
          <p:cNvPicPr>
            <a:picLocks noChangeAspect="1"/>
          </p:cNvPicPr>
          <p:nvPr/>
        </p:nvPicPr>
        <p:blipFill>
          <a:blip r:embed="rId3"/>
          <a:stretch>
            <a:fillRect/>
          </a:stretch>
        </p:blipFill>
        <p:spPr>
          <a:xfrm>
            <a:off x="440820" y="1236986"/>
            <a:ext cx="4032881" cy="5377174"/>
          </a:xfrm>
          <a:prstGeom prst="rect">
            <a:avLst/>
          </a:prstGeom>
          <a:ln>
            <a:solidFill>
              <a:schemeClr val="tx1"/>
            </a:solidFill>
          </a:ln>
        </p:spPr>
      </p:pic>
      <p:pic>
        <p:nvPicPr>
          <p:cNvPr id="13" name="図 12" descr="テキスト&#10;&#10;自動的に生成された説明">
            <a:extLst>
              <a:ext uri="{FF2B5EF4-FFF2-40B4-BE49-F238E27FC236}">
                <a16:creationId xmlns:a16="http://schemas.microsoft.com/office/drawing/2014/main" id="{C07483E7-E735-22DB-70E1-4ABA3862B8AC}"/>
              </a:ext>
            </a:extLst>
          </p:cNvPr>
          <p:cNvPicPr>
            <a:picLocks noChangeAspect="1"/>
          </p:cNvPicPr>
          <p:nvPr/>
        </p:nvPicPr>
        <p:blipFill>
          <a:blip r:embed="rId4"/>
          <a:stretch>
            <a:fillRect/>
          </a:stretch>
        </p:blipFill>
        <p:spPr>
          <a:xfrm>
            <a:off x="4816850" y="1236986"/>
            <a:ext cx="3958883" cy="5377174"/>
          </a:xfrm>
          <a:prstGeom prst="rect">
            <a:avLst/>
          </a:prstGeom>
          <a:ln>
            <a:solidFill>
              <a:schemeClr val="tx1"/>
            </a:solidFill>
          </a:ln>
        </p:spPr>
      </p:pic>
    </p:spTree>
    <p:extLst>
      <p:ext uri="{BB962C8B-B14F-4D97-AF65-F5344CB8AC3E}">
        <p14:creationId xmlns:p14="http://schemas.microsoft.com/office/powerpoint/2010/main" val="2060161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4B4308-CC60-D1E0-0E46-3A93F7222DFF}"/>
              </a:ext>
            </a:extLst>
          </p:cNvPr>
          <p:cNvSpPr>
            <a:spLocks noGrp="1"/>
          </p:cNvSpPr>
          <p:nvPr>
            <p:ph type="title"/>
          </p:nvPr>
        </p:nvSpPr>
        <p:spPr/>
        <p:txBody>
          <a:bodyPr/>
          <a:lstStyle/>
          <a:p>
            <a:r>
              <a:rPr lang="ja-JP" altLang="en-US" dirty="0"/>
              <a:t>ヤングケアラー</a:t>
            </a:r>
            <a:r>
              <a:rPr lang="ja-JP" altLang="en-US"/>
              <a:t>の事例</a:t>
            </a:r>
            <a:endParaRPr kumimoji="1" lang="ja-JP" altLang="en-US" dirty="0"/>
          </a:p>
        </p:txBody>
      </p:sp>
      <p:sp>
        <p:nvSpPr>
          <p:cNvPr id="3" name="スライド番号プレースホルダー 2">
            <a:extLst>
              <a:ext uri="{FF2B5EF4-FFF2-40B4-BE49-F238E27FC236}">
                <a16:creationId xmlns:a16="http://schemas.microsoft.com/office/drawing/2014/main" id="{8A577169-3B31-46C3-B81A-D323C4C16A8A}"/>
              </a:ext>
            </a:extLst>
          </p:cNvPr>
          <p:cNvSpPr>
            <a:spLocks noGrp="1"/>
          </p:cNvSpPr>
          <p:nvPr>
            <p:ph type="sldNum" sz="quarter" idx="12"/>
          </p:nvPr>
        </p:nvSpPr>
        <p:spPr/>
        <p:txBody>
          <a:bodyPr/>
          <a:lstStyle/>
          <a:p>
            <a:fld id="{57AF920D-47DC-4914-A130-523A52889D7B}" type="slidenum">
              <a:rPr lang="ja-JP" altLang="en-US" smtClean="0"/>
              <a:pPr/>
              <a:t>8</a:t>
            </a:fld>
            <a:endParaRPr lang="ja-JP" altLang="en-US"/>
          </a:p>
        </p:txBody>
      </p:sp>
      <p:pic>
        <p:nvPicPr>
          <p:cNvPr id="7" name="図 6" descr="時計, 記号 が含まれている画像&#10;&#10;AI によって生成されたコンテンツは間違っている可能性があります。">
            <a:extLst>
              <a:ext uri="{FF2B5EF4-FFF2-40B4-BE49-F238E27FC236}">
                <a16:creationId xmlns:a16="http://schemas.microsoft.com/office/drawing/2014/main" id="{6B9E728C-2611-B634-CE23-BC8B3D5E4C76}"/>
              </a:ext>
            </a:extLst>
          </p:cNvPr>
          <p:cNvPicPr>
            <a:picLocks noChangeAspect="1"/>
          </p:cNvPicPr>
          <p:nvPr/>
        </p:nvPicPr>
        <p:blipFill>
          <a:blip r:embed="rId3"/>
          <a:stretch>
            <a:fillRect/>
          </a:stretch>
        </p:blipFill>
        <p:spPr>
          <a:xfrm>
            <a:off x="486762" y="1275250"/>
            <a:ext cx="1282482" cy="1765136"/>
          </a:xfrm>
          <a:prstGeom prst="rect">
            <a:avLst/>
          </a:prstGeom>
        </p:spPr>
      </p:pic>
      <p:pic>
        <p:nvPicPr>
          <p:cNvPr id="11" name="図 10">
            <a:extLst>
              <a:ext uri="{FF2B5EF4-FFF2-40B4-BE49-F238E27FC236}">
                <a16:creationId xmlns:a16="http://schemas.microsoft.com/office/drawing/2014/main" id="{E78A3E6C-230B-0B80-206D-A0288E524B24}"/>
              </a:ext>
            </a:extLst>
          </p:cNvPr>
          <p:cNvPicPr>
            <a:picLocks noChangeAspect="1"/>
          </p:cNvPicPr>
          <p:nvPr/>
        </p:nvPicPr>
        <p:blipFill>
          <a:blip r:embed="rId4"/>
          <a:stretch>
            <a:fillRect/>
          </a:stretch>
        </p:blipFill>
        <p:spPr>
          <a:xfrm>
            <a:off x="486762" y="4614916"/>
            <a:ext cx="1268692" cy="1606550"/>
          </a:xfrm>
          <a:prstGeom prst="rect">
            <a:avLst/>
          </a:prstGeom>
        </p:spPr>
      </p:pic>
      <p:pic>
        <p:nvPicPr>
          <p:cNvPr id="13" name="図 12" descr="テキスト&#10;&#10;AI によって生成されたコンテンツは間違っている可能性があります。">
            <a:extLst>
              <a:ext uri="{FF2B5EF4-FFF2-40B4-BE49-F238E27FC236}">
                <a16:creationId xmlns:a16="http://schemas.microsoft.com/office/drawing/2014/main" id="{234D0F5C-E991-1B67-5AEE-2D54489388F5}"/>
              </a:ext>
            </a:extLst>
          </p:cNvPr>
          <p:cNvPicPr>
            <a:picLocks noChangeAspect="1"/>
          </p:cNvPicPr>
          <p:nvPr/>
        </p:nvPicPr>
        <p:blipFill>
          <a:blip r:embed="rId5"/>
          <a:stretch>
            <a:fillRect/>
          </a:stretch>
        </p:blipFill>
        <p:spPr>
          <a:xfrm>
            <a:off x="479867" y="2998559"/>
            <a:ext cx="1275587" cy="1620340"/>
          </a:xfrm>
          <a:prstGeom prst="rect">
            <a:avLst/>
          </a:prstGeom>
        </p:spPr>
      </p:pic>
      <p:sp>
        <p:nvSpPr>
          <p:cNvPr id="14" name="テキスト ボックス 13">
            <a:extLst>
              <a:ext uri="{FF2B5EF4-FFF2-40B4-BE49-F238E27FC236}">
                <a16:creationId xmlns:a16="http://schemas.microsoft.com/office/drawing/2014/main" id="{9C93BF2B-20D2-D818-C088-355DF5E6AFE1}"/>
              </a:ext>
            </a:extLst>
          </p:cNvPr>
          <p:cNvSpPr txBox="1"/>
          <p:nvPr/>
        </p:nvSpPr>
        <p:spPr>
          <a:xfrm>
            <a:off x="1904456" y="1514764"/>
            <a:ext cx="5318380" cy="483209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b="1" u="sng" dirty="0">
                <a:solidFill>
                  <a:prstClr val="black"/>
                </a:solidFill>
                <a:latin typeface="メイリオ" panose="020B0604030504040204" pitchFamily="50" charset="-128"/>
                <a:ea typeface="メイリオ" panose="020B0604030504040204" pitchFamily="50" charset="-128"/>
              </a:rPr>
              <a:t>事例の概要</a:t>
            </a:r>
            <a:endParaRPr lang="en-US" altLang="ja-JP" sz="1400" b="1" u="sng"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u="sng"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メイリオ" panose="020B0604030504040204" pitchFamily="50" charset="-128"/>
                <a:ea typeface="メイリオ" panose="020B0604030504040204" pitchFamily="50" charset="-128"/>
              </a:rPr>
              <a:t>祖母、母、本人（中学１年生）、弟（小学４年生）の４人暮らし。祖母は認知症で要介護２。母は就労中。</a:t>
            </a:r>
            <a:endParaRPr lang="en-US" altLang="ja-JP" sz="14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メイリオ" panose="020B0604030504040204" pitchFamily="50" charset="-128"/>
                <a:ea typeface="メイリオ" panose="020B0604030504040204" pitchFamily="50" charset="-128"/>
              </a:rPr>
              <a:t>祖母は平日、週５日、デイサービスに通う。帰宅後、ヘルパーが入り、夕食の準備、排泄介助。週１日、訪問看護が薬の管理や健康チェックを行なっている。</a:t>
            </a:r>
            <a:endParaRPr lang="en-US" altLang="ja-JP" sz="14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メイリオ" panose="020B0604030504040204" pitchFamily="50" charset="-128"/>
                <a:ea typeface="メイリオ" panose="020B0604030504040204" pitchFamily="50" charset="-128"/>
              </a:rPr>
              <a:t>母は忙しく、家事や手続系のことを行なっているが、見落としがち。子どものことまで気にならなかったが、長男が不登校となり悩んでいる。</a:t>
            </a:r>
            <a:endParaRPr lang="en-US" altLang="ja-JP" sz="14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メイリオ" panose="020B0604030504040204" pitchFamily="50" charset="-128"/>
                <a:ea typeface="メイリオ" panose="020B0604030504040204" pitchFamily="50" charset="-128"/>
              </a:rPr>
              <a:t>弟は毎日、小学校へ登校。放課後は友達の家で遊ぶ。</a:t>
            </a:r>
            <a:endParaRPr lang="en-US" altLang="ja-JP" sz="14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メイリオ" panose="020B0604030504040204" pitchFamily="50" charset="-128"/>
                <a:ea typeface="メイリオ" panose="020B0604030504040204" pitchFamily="50" charset="-128"/>
              </a:rPr>
              <a:t>本人は中学校へ入学後、夏休み明けから不登校となる。友達と</a:t>
            </a:r>
            <a:r>
              <a:rPr lang="en-US" altLang="ja-JP" sz="1400" dirty="0">
                <a:solidFill>
                  <a:prstClr val="black"/>
                </a:solidFill>
                <a:latin typeface="メイリオ" panose="020B0604030504040204" pitchFamily="50" charset="-128"/>
                <a:ea typeface="メイリオ" panose="020B0604030504040204" pitchFamily="50" charset="-128"/>
              </a:rPr>
              <a:t>SNS</a:t>
            </a:r>
            <a:r>
              <a:rPr lang="ja-JP" altLang="en-US" sz="1400" dirty="0">
                <a:solidFill>
                  <a:prstClr val="black"/>
                </a:solidFill>
                <a:latin typeface="メイリオ" panose="020B0604030504040204" pitchFamily="50" charset="-128"/>
                <a:ea typeface="メイリオ" panose="020B0604030504040204" pitchFamily="50" charset="-128"/>
              </a:rPr>
              <a:t>で交流や、ネットゲームをしている。</a:t>
            </a:r>
            <a:endParaRPr lang="en-US" altLang="ja-JP" sz="1400"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0" i="0"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b="1" u="sng" dirty="0">
                <a:solidFill>
                  <a:prstClr val="black"/>
                </a:solidFill>
                <a:latin typeface="メイリオ" panose="020B0604030504040204" pitchFamily="50" charset="-128"/>
                <a:ea typeface="メイリオ" panose="020B0604030504040204" pitchFamily="50" charset="-128"/>
              </a:rPr>
              <a:t>課題</a:t>
            </a:r>
            <a:endParaRPr lang="en-US" altLang="ja-JP" sz="1400" b="1" u="sng"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u="sng" dirty="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祖母の認知症が進行し、排泄に失敗や無断で外出しようとする。夕方、本人はデイサービスの迎え入れ、排泄介助や、外に出ようとする祖母に声をかけている。夕食は祖母と弟の３人でしており、祖母が食事に集中するよう声をかけている。</a:t>
            </a:r>
            <a:endParaRPr kumimoji="1" lang="en-US" altLang="ja-JP" sz="1400" b="0" i="0"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9BFF497E-7F60-5D9A-1C1D-0B4FE83233B8}"/>
              </a:ext>
            </a:extLst>
          </p:cNvPr>
          <p:cNvSpPr/>
          <p:nvPr/>
        </p:nvSpPr>
        <p:spPr>
          <a:xfrm>
            <a:off x="10026215" y="2610632"/>
            <a:ext cx="378691" cy="387927"/>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a:extLst>
              <a:ext uri="{FF2B5EF4-FFF2-40B4-BE49-F238E27FC236}">
                <a16:creationId xmlns:a16="http://schemas.microsoft.com/office/drawing/2014/main" id="{22F9B392-0AC5-702E-377F-0749FE80BFCA}"/>
              </a:ext>
            </a:extLst>
          </p:cNvPr>
          <p:cNvSpPr/>
          <p:nvPr/>
        </p:nvSpPr>
        <p:spPr>
          <a:xfrm>
            <a:off x="9120767" y="2616425"/>
            <a:ext cx="378691" cy="37473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912ACB66-B157-D2C8-5283-9590AAAE123A}"/>
              </a:ext>
            </a:extLst>
          </p:cNvPr>
          <p:cNvCxnSpPr>
            <a:cxnSpLocks/>
            <a:stCxn id="15" idx="1"/>
            <a:endCxn id="16" idx="6"/>
          </p:cNvCxnSpPr>
          <p:nvPr/>
        </p:nvCxnSpPr>
        <p:spPr>
          <a:xfrm flipH="1" flipV="1">
            <a:off x="9499458" y="2803792"/>
            <a:ext cx="526757" cy="804"/>
          </a:xfrm>
          <a:prstGeom prst="line">
            <a:avLst/>
          </a:prstGeom>
          <a:ln w="19050"/>
        </p:spPr>
        <p:style>
          <a:lnRef idx="1">
            <a:schemeClr val="dk1"/>
          </a:lnRef>
          <a:fillRef idx="0">
            <a:schemeClr val="dk1"/>
          </a:fillRef>
          <a:effectRef idx="0">
            <a:schemeClr val="dk1"/>
          </a:effectRef>
          <a:fontRef idx="minor">
            <a:schemeClr val="tx1"/>
          </a:fontRef>
        </p:style>
      </p:cxnSp>
      <p:sp>
        <p:nvSpPr>
          <p:cNvPr id="18" name="テキスト ボックス 17">
            <a:extLst>
              <a:ext uri="{FF2B5EF4-FFF2-40B4-BE49-F238E27FC236}">
                <a16:creationId xmlns:a16="http://schemas.microsoft.com/office/drawing/2014/main" id="{5AC09F98-4861-02FD-8313-D7E9C3EE1022}"/>
              </a:ext>
            </a:extLst>
          </p:cNvPr>
          <p:cNvSpPr txBox="1"/>
          <p:nvPr/>
        </p:nvSpPr>
        <p:spPr>
          <a:xfrm>
            <a:off x="8012262" y="1927377"/>
            <a:ext cx="1487196" cy="307777"/>
          </a:xfrm>
          <a:prstGeom prst="rect">
            <a:avLst/>
          </a:prstGeom>
          <a:noFill/>
          <a:ln w="12700">
            <a:solidFill>
              <a:schemeClr val="tx1"/>
            </a:solidFill>
          </a:ln>
        </p:spPr>
        <p:txBody>
          <a:bodyPr wrap="square" rtlCol="0">
            <a:spAutoFit/>
          </a:bodyPr>
          <a:lstStyle/>
          <a:p>
            <a:pPr algn="ctr"/>
            <a:r>
              <a:rPr kumimoji="1" lang="ja-JP" altLang="en-US" sz="1400">
                <a:latin typeface="Meiryo" panose="020B0604030504040204" pitchFamily="34" charset="-128"/>
                <a:ea typeface="Meiryo" panose="020B0604030504040204" pitchFamily="34" charset="-128"/>
              </a:rPr>
              <a:t>ケアマネジャー</a:t>
            </a:r>
          </a:p>
        </p:txBody>
      </p:sp>
      <p:cxnSp>
        <p:nvCxnSpPr>
          <p:cNvPr id="19" name="直線コネクタ 18">
            <a:extLst>
              <a:ext uri="{FF2B5EF4-FFF2-40B4-BE49-F238E27FC236}">
                <a16:creationId xmlns:a16="http://schemas.microsoft.com/office/drawing/2014/main" id="{C8C790E8-C4A1-D78F-4C43-79F2F7EE2A97}"/>
              </a:ext>
            </a:extLst>
          </p:cNvPr>
          <p:cNvCxnSpPr>
            <a:cxnSpLocks/>
            <a:stCxn id="16" idx="1"/>
          </p:cNvCxnSpPr>
          <p:nvPr/>
        </p:nvCxnSpPr>
        <p:spPr>
          <a:xfrm flipH="1" flipV="1">
            <a:off x="8972160" y="2230559"/>
            <a:ext cx="204065" cy="440745"/>
          </a:xfrm>
          <a:prstGeom prst="line">
            <a:avLst/>
          </a:prstGeom>
          <a:ln w="12700"/>
        </p:spPr>
        <p:style>
          <a:lnRef idx="1">
            <a:schemeClr val="dk1"/>
          </a:lnRef>
          <a:fillRef idx="0">
            <a:schemeClr val="dk1"/>
          </a:fillRef>
          <a:effectRef idx="0">
            <a:schemeClr val="dk1"/>
          </a:effectRef>
          <a:fontRef idx="minor">
            <a:schemeClr val="tx1"/>
          </a:fontRef>
        </p:style>
      </p:cxnSp>
      <p:cxnSp>
        <p:nvCxnSpPr>
          <p:cNvPr id="23" name="直線コネクタ 22">
            <a:extLst>
              <a:ext uri="{FF2B5EF4-FFF2-40B4-BE49-F238E27FC236}">
                <a16:creationId xmlns:a16="http://schemas.microsoft.com/office/drawing/2014/main" id="{74533F2F-D365-1464-27C1-6E0F34649EFB}"/>
              </a:ext>
            </a:extLst>
          </p:cNvPr>
          <p:cNvCxnSpPr>
            <a:cxnSpLocks/>
          </p:cNvCxnSpPr>
          <p:nvPr/>
        </p:nvCxnSpPr>
        <p:spPr>
          <a:xfrm flipV="1">
            <a:off x="9762836" y="2803792"/>
            <a:ext cx="0" cy="438102"/>
          </a:xfrm>
          <a:prstGeom prst="line">
            <a:avLst/>
          </a:prstGeom>
          <a:ln w="12700"/>
        </p:spPr>
        <p:style>
          <a:lnRef idx="1">
            <a:schemeClr val="dk1"/>
          </a:lnRef>
          <a:fillRef idx="0">
            <a:schemeClr val="dk1"/>
          </a:fillRef>
          <a:effectRef idx="0">
            <a:schemeClr val="dk1"/>
          </a:effectRef>
          <a:fontRef idx="minor">
            <a:schemeClr val="tx1"/>
          </a:fontRef>
        </p:style>
      </p:cxnSp>
      <p:sp>
        <p:nvSpPr>
          <p:cNvPr id="27" name="円/楕円 26">
            <a:extLst>
              <a:ext uri="{FF2B5EF4-FFF2-40B4-BE49-F238E27FC236}">
                <a16:creationId xmlns:a16="http://schemas.microsoft.com/office/drawing/2014/main" id="{25BA4199-E5F9-0A92-7C1B-532681B68443}"/>
              </a:ext>
            </a:extLst>
          </p:cNvPr>
          <p:cNvSpPr/>
          <p:nvPr/>
        </p:nvSpPr>
        <p:spPr>
          <a:xfrm>
            <a:off x="9566900" y="3241894"/>
            <a:ext cx="378691" cy="37473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8" name="直線コネクタ 27">
            <a:extLst>
              <a:ext uri="{FF2B5EF4-FFF2-40B4-BE49-F238E27FC236}">
                <a16:creationId xmlns:a16="http://schemas.microsoft.com/office/drawing/2014/main" id="{B8AEEF8C-D84E-8017-8BBC-E9719BFBCFDA}"/>
              </a:ext>
            </a:extLst>
          </p:cNvPr>
          <p:cNvCxnSpPr/>
          <p:nvPr/>
        </p:nvCxnSpPr>
        <p:spPr>
          <a:xfrm flipV="1">
            <a:off x="9945591" y="3416067"/>
            <a:ext cx="729673" cy="6597"/>
          </a:xfrm>
          <a:prstGeom prst="line">
            <a:avLst/>
          </a:prstGeom>
          <a:ln w="19050"/>
        </p:spPr>
        <p:style>
          <a:lnRef idx="1">
            <a:schemeClr val="dk1"/>
          </a:lnRef>
          <a:fillRef idx="0">
            <a:schemeClr val="dk1"/>
          </a:fillRef>
          <a:effectRef idx="0">
            <a:schemeClr val="dk1"/>
          </a:effectRef>
          <a:fontRef idx="minor">
            <a:schemeClr val="tx1"/>
          </a:fontRef>
        </p:style>
      </p:cxnSp>
      <p:sp>
        <p:nvSpPr>
          <p:cNvPr id="29" name="正方形/長方形 28">
            <a:extLst>
              <a:ext uri="{FF2B5EF4-FFF2-40B4-BE49-F238E27FC236}">
                <a16:creationId xmlns:a16="http://schemas.microsoft.com/office/drawing/2014/main" id="{A90D834C-519F-2A57-4401-458535E83D32}"/>
              </a:ext>
            </a:extLst>
          </p:cNvPr>
          <p:cNvSpPr/>
          <p:nvPr/>
        </p:nvSpPr>
        <p:spPr>
          <a:xfrm>
            <a:off x="10675264" y="3226859"/>
            <a:ext cx="378691" cy="38792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0" name="直線コネクタ 29">
            <a:extLst>
              <a:ext uri="{FF2B5EF4-FFF2-40B4-BE49-F238E27FC236}">
                <a16:creationId xmlns:a16="http://schemas.microsoft.com/office/drawing/2014/main" id="{F97FE5FF-99BE-5E14-7BFD-92D86777B00F}"/>
              </a:ext>
            </a:extLst>
          </p:cNvPr>
          <p:cNvCxnSpPr>
            <a:cxnSpLocks/>
          </p:cNvCxnSpPr>
          <p:nvPr/>
        </p:nvCxnSpPr>
        <p:spPr>
          <a:xfrm flipV="1">
            <a:off x="10407032" y="3277261"/>
            <a:ext cx="170873" cy="291485"/>
          </a:xfrm>
          <a:prstGeom prst="line">
            <a:avLst/>
          </a:prstGeom>
          <a:ln w="19050"/>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B97E77E9-01CC-4236-20EB-407546CE0198}"/>
              </a:ext>
            </a:extLst>
          </p:cNvPr>
          <p:cNvCxnSpPr>
            <a:cxnSpLocks/>
          </p:cNvCxnSpPr>
          <p:nvPr/>
        </p:nvCxnSpPr>
        <p:spPr>
          <a:xfrm flipV="1">
            <a:off x="10310427" y="3436661"/>
            <a:ext cx="0" cy="438102"/>
          </a:xfrm>
          <a:prstGeom prst="line">
            <a:avLst/>
          </a:prstGeom>
          <a:ln w="12700"/>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280CBC71-F924-92C1-BE4F-8A38175F77B7}"/>
              </a:ext>
            </a:extLst>
          </p:cNvPr>
          <p:cNvCxnSpPr/>
          <p:nvPr/>
        </p:nvCxnSpPr>
        <p:spPr>
          <a:xfrm flipV="1">
            <a:off x="9945591" y="3865572"/>
            <a:ext cx="729673" cy="6597"/>
          </a:xfrm>
          <a:prstGeom prst="line">
            <a:avLst/>
          </a:prstGeom>
          <a:ln w="19050"/>
        </p:spPr>
        <p:style>
          <a:lnRef idx="1">
            <a:schemeClr val="dk1"/>
          </a:lnRef>
          <a:fillRef idx="0">
            <a:schemeClr val="dk1"/>
          </a:fillRef>
          <a:effectRef idx="0">
            <a:schemeClr val="dk1"/>
          </a:effectRef>
          <a:fontRef idx="minor">
            <a:schemeClr val="tx1"/>
          </a:fontRef>
        </p:style>
      </p:cxnSp>
      <p:sp>
        <p:nvSpPr>
          <p:cNvPr id="33" name="正方形/長方形 32">
            <a:extLst>
              <a:ext uri="{FF2B5EF4-FFF2-40B4-BE49-F238E27FC236}">
                <a16:creationId xmlns:a16="http://schemas.microsoft.com/office/drawing/2014/main" id="{43C5ABC1-4C23-DD34-B30D-CF006F229F24}"/>
              </a:ext>
            </a:extLst>
          </p:cNvPr>
          <p:cNvSpPr/>
          <p:nvPr/>
        </p:nvSpPr>
        <p:spPr>
          <a:xfrm>
            <a:off x="9756245" y="4310271"/>
            <a:ext cx="378691" cy="38792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4" name="直線コネクタ 33">
            <a:extLst>
              <a:ext uri="{FF2B5EF4-FFF2-40B4-BE49-F238E27FC236}">
                <a16:creationId xmlns:a16="http://schemas.microsoft.com/office/drawing/2014/main" id="{87FD95E0-B91C-A7A4-D5F5-1340E602F8B0}"/>
              </a:ext>
            </a:extLst>
          </p:cNvPr>
          <p:cNvCxnSpPr>
            <a:cxnSpLocks/>
          </p:cNvCxnSpPr>
          <p:nvPr/>
        </p:nvCxnSpPr>
        <p:spPr>
          <a:xfrm flipV="1">
            <a:off x="9945591" y="3865572"/>
            <a:ext cx="0" cy="438102"/>
          </a:xfrm>
          <a:prstGeom prst="line">
            <a:avLst/>
          </a:prstGeom>
          <a:ln w="12700"/>
        </p:spPr>
        <p:style>
          <a:lnRef idx="1">
            <a:schemeClr val="dk1"/>
          </a:lnRef>
          <a:fillRef idx="0">
            <a:schemeClr val="dk1"/>
          </a:fillRef>
          <a:effectRef idx="0">
            <a:schemeClr val="dk1"/>
          </a:effectRef>
          <a:fontRef idx="minor">
            <a:schemeClr val="tx1"/>
          </a:fontRef>
        </p:style>
      </p:cxnSp>
      <p:cxnSp>
        <p:nvCxnSpPr>
          <p:cNvPr id="35" name="直線コネクタ 34">
            <a:extLst>
              <a:ext uri="{FF2B5EF4-FFF2-40B4-BE49-F238E27FC236}">
                <a16:creationId xmlns:a16="http://schemas.microsoft.com/office/drawing/2014/main" id="{B541BC33-CB9C-CC45-7570-BE4BD36E5A4E}"/>
              </a:ext>
            </a:extLst>
          </p:cNvPr>
          <p:cNvCxnSpPr>
            <a:cxnSpLocks/>
          </p:cNvCxnSpPr>
          <p:nvPr/>
        </p:nvCxnSpPr>
        <p:spPr>
          <a:xfrm flipV="1">
            <a:off x="10675264" y="3861893"/>
            <a:ext cx="0" cy="438102"/>
          </a:xfrm>
          <a:prstGeom prst="line">
            <a:avLst/>
          </a:prstGeom>
          <a:ln w="12700"/>
        </p:spPr>
        <p:style>
          <a:lnRef idx="1">
            <a:schemeClr val="dk1"/>
          </a:lnRef>
          <a:fillRef idx="0">
            <a:schemeClr val="dk1"/>
          </a:fillRef>
          <a:effectRef idx="0">
            <a:schemeClr val="dk1"/>
          </a:effectRef>
          <a:fontRef idx="minor">
            <a:schemeClr val="tx1"/>
          </a:fontRef>
        </p:style>
      </p:cxnSp>
      <p:sp>
        <p:nvSpPr>
          <p:cNvPr id="36" name="正方形/長方形 35">
            <a:extLst>
              <a:ext uri="{FF2B5EF4-FFF2-40B4-BE49-F238E27FC236}">
                <a16:creationId xmlns:a16="http://schemas.microsoft.com/office/drawing/2014/main" id="{CC8A4327-8580-7C4D-E778-87350B3BB2B7}"/>
              </a:ext>
            </a:extLst>
          </p:cNvPr>
          <p:cNvSpPr/>
          <p:nvPr/>
        </p:nvSpPr>
        <p:spPr>
          <a:xfrm>
            <a:off x="10492468" y="4299995"/>
            <a:ext cx="378691" cy="38792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028F9967-1E23-5A16-DA2D-2F5EC9F228CB}"/>
              </a:ext>
            </a:extLst>
          </p:cNvPr>
          <p:cNvSpPr/>
          <p:nvPr/>
        </p:nvSpPr>
        <p:spPr>
          <a:xfrm>
            <a:off x="9834753" y="4386470"/>
            <a:ext cx="226291" cy="23552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a:extLst>
              <a:ext uri="{FF2B5EF4-FFF2-40B4-BE49-F238E27FC236}">
                <a16:creationId xmlns:a16="http://schemas.microsoft.com/office/drawing/2014/main" id="{B2E3A379-B459-F525-9D69-769F34777C26}"/>
              </a:ext>
            </a:extLst>
          </p:cNvPr>
          <p:cNvSpPr txBox="1"/>
          <p:nvPr/>
        </p:nvSpPr>
        <p:spPr>
          <a:xfrm>
            <a:off x="7371443" y="2517415"/>
            <a:ext cx="1039813" cy="307777"/>
          </a:xfrm>
          <a:prstGeom prst="rect">
            <a:avLst/>
          </a:prstGeom>
          <a:noFill/>
          <a:ln w="12700">
            <a:solidFill>
              <a:schemeClr val="tx1"/>
            </a:solidFill>
          </a:ln>
        </p:spPr>
        <p:txBody>
          <a:bodyPr wrap="square" rtlCol="0">
            <a:spAutoFit/>
          </a:bodyPr>
          <a:lstStyle/>
          <a:p>
            <a:pPr algn="ctr"/>
            <a:r>
              <a:rPr kumimoji="1" lang="ja-JP" altLang="en-US" sz="1400">
                <a:latin typeface="Meiryo" panose="020B0604030504040204" pitchFamily="34" charset="-128"/>
                <a:ea typeface="Meiryo" panose="020B0604030504040204" pitchFamily="34" charset="-128"/>
              </a:rPr>
              <a:t>ヘルパー</a:t>
            </a:r>
          </a:p>
        </p:txBody>
      </p:sp>
      <p:cxnSp>
        <p:nvCxnSpPr>
          <p:cNvPr id="54" name="直線コネクタ 53">
            <a:extLst>
              <a:ext uri="{FF2B5EF4-FFF2-40B4-BE49-F238E27FC236}">
                <a16:creationId xmlns:a16="http://schemas.microsoft.com/office/drawing/2014/main" id="{D74B99A5-CC00-8F2E-7146-CDB8CD3213D9}"/>
              </a:ext>
            </a:extLst>
          </p:cNvPr>
          <p:cNvCxnSpPr>
            <a:cxnSpLocks/>
            <a:stCxn id="16" idx="2"/>
            <a:endCxn id="53" idx="3"/>
          </p:cNvCxnSpPr>
          <p:nvPr/>
        </p:nvCxnSpPr>
        <p:spPr>
          <a:xfrm flipH="1" flipV="1">
            <a:off x="8411256" y="2671304"/>
            <a:ext cx="709511" cy="132488"/>
          </a:xfrm>
          <a:prstGeom prst="line">
            <a:avLst/>
          </a:prstGeom>
          <a:ln w="12700"/>
        </p:spPr>
        <p:style>
          <a:lnRef idx="1">
            <a:schemeClr val="dk1"/>
          </a:lnRef>
          <a:fillRef idx="0">
            <a:schemeClr val="dk1"/>
          </a:fillRef>
          <a:effectRef idx="0">
            <a:schemeClr val="dk1"/>
          </a:effectRef>
          <a:fontRef idx="minor">
            <a:schemeClr val="tx1"/>
          </a:fontRef>
        </p:style>
      </p:cxnSp>
      <p:sp>
        <p:nvSpPr>
          <p:cNvPr id="58" name="テキスト ボックス 57">
            <a:extLst>
              <a:ext uri="{FF2B5EF4-FFF2-40B4-BE49-F238E27FC236}">
                <a16:creationId xmlns:a16="http://schemas.microsoft.com/office/drawing/2014/main" id="{040C7861-637F-AA2D-F938-8319A52D7099}"/>
              </a:ext>
            </a:extLst>
          </p:cNvPr>
          <p:cNvSpPr txBox="1"/>
          <p:nvPr/>
        </p:nvSpPr>
        <p:spPr>
          <a:xfrm>
            <a:off x="7245418" y="3316069"/>
            <a:ext cx="1328997" cy="307777"/>
          </a:xfrm>
          <a:prstGeom prst="rect">
            <a:avLst/>
          </a:prstGeom>
          <a:noFill/>
          <a:ln w="12700">
            <a:solidFill>
              <a:schemeClr val="tx1"/>
            </a:solidFill>
          </a:ln>
        </p:spPr>
        <p:txBody>
          <a:bodyPr wrap="square" rtlCol="0">
            <a:spAutoFit/>
          </a:bodyPr>
          <a:lstStyle/>
          <a:p>
            <a:pPr algn="ctr"/>
            <a:r>
              <a:rPr kumimoji="1" lang="ja-JP" altLang="en-US" sz="1400">
                <a:latin typeface="Meiryo" panose="020B0604030504040204" pitchFamily="34" charset="-128"/>
                <a:ea typeface="Meiryo" panose="020B0604030504040204" pitchFamily="34" charset="-128"/>
              </a:rPr>
              <a:t>デイサービス</a:t>
            </a:r>
          </a:p>
        </p:txBody>
      </p:sp>
      <p:cxnSp>
        <p:nvCxnSpPr>
          <p:cNvPr id="59" name="直線コネクタ 58">
            <a:extLst>
              <a:ext uri="{FF2B5EF4-FFF2-40B4-BE49-F238E27FC236}">
                <a16:creationId xmlns:a16="http://schemas.microsoft.com/office/drawing/2014/main" id="{D50272E7-223C-CE9F-36C4-51309EF7918C}"/>
              </a:ext>
            </a:extLst>
          </p:cNvPr>
          <p:cNvCxnSpPr>
            <a:cxnSpLocks/>
            <a:stCxn id="16" idx="3"/>
          </p:cNvCxnSpPr>
          <p:nvPr/>
        </p:nvCxnSpPr>
        <p:spPr>
          <a:xfrm flipH="1">
            <a:off x="8559004" y="2936280"/>
            <a:ext cx="617221" cy="408151"/>
          </a:xfrm>
          <a:prstGeom prst="line">
            <a:avLst/>
          </a:prstGeom>
          <a:ln w="12700"/>
        </p:spPr>
        <p:style>
          <a:lnRef idx="1">
            <a:schemeClr val="dk1"/>
          </a:lnRef>
          <a:fillRef idx="0">
            <a:schemeClr val="dk1"/>
          </a:fillRef>
          <a:effectRef idx="0">
            <a:schemeClr val="dk1"/>
          </a:effectRef>
          <a:fontRef idx="minor">
            <a:schemeClr val="tx1"/>
          </a:fontRef>
        </p:style>
      </p:cxnSp>
      <p:sp>
        <p:nvSpPr>
          <p:cNvPr id="63" name="円/楕円 62">
            <a:extLst>
              <a:ext uri="{FF2B5EF4-FFF2-40B4-BE49-F238E27FC236}">
                <a16:creationId xmlns:a16="http://schemas.microsoft.com/office/drawing/2014/main" id="{5046961D-DDFB-5E44-0B6A-F47D49E76FA0}"/>
              </a:ext>
            </a:extLst>
          </p:cNvPr>
          <p:cNvSpPr/>
          <p:nvPr/>
        </p:nvSpPr>
        <p:spPr>
          <a:xfrm rot="19341610">
            <a:off x="9258781" y="2188341"/>
            <a:ext cx="1465449" cy="3556036"/>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テキスト ボックス 65">
            <a:extLst>
              <a:ext uri="{FF2B5EF4-FFF2-40B4-BE49-F238E27FC236}">
                <a16:creationId xmlns:a16="http://schemas.microsoft.com/office/drawing/2014/main" id="{FCBC6364-85A1-A25E-B6F9-1474244FF461}"/>
              </a:ext>
            </a:extLst>
          </p:cNvPr>
          <p:cNvSpPr txBox="1"/>
          <p:nvPr/>
        </p:nvSpPr>
        <p:spPr>
          <a:xfrm>
            <a:off x="8176851" y="4698525"/>
            <a:ext cx="919308" cy="307777"/>
          </a:xfrm>
          <a:prstGeom prst="rect">
            <a:avLst/>
          </a:prstGeom>
          <a:noFill/>
          <a:ln w="12700">
            <a:solidFill>
              <a:schemeClr val="tx1"/>
            </a:solidFill>
          </a:ln>
        </p:spPr>
        <p:txBody>
          <a:bodyPr wrap="square" rtlCol="0">
            <a:spAutoFit/>
          </a:bodyPr>
          <a:lstStyle/>
          <a:p>
            <a:pPr algn="ctr"/>
            <a:r>
              <a:rPr kumimoji="1" lang="ja-JP" altLang="en-US" sz="1400">
                <a:latin typeface="Meiryo" panose="020B0604030504040204" pitchFamily="34" charset="-128"/>
                <a:ea typeface="Meiryo" panose="020B0604030504040204" pitchFamily="34" charset="-128"/>
              </a:rPr>
              <a:t>中学校</a:t>
            </a:r>
          </a:p>
        </p:txBody>
      </p:sp>
      <p:cxnSp>
        <p:nvCxnSpPr>
          <p:cNvPr id="67" name="直線コネクタ 66">
            <a:extLst>
              <a:ext uri="{FF2B5EF4-FFF2-40B4-BE49-F238E27FC236}">
                <a16:creationId xmlns:a16="http://schemas.microsoft.com/office/drawing/2014/main" id="{DD41BCCF-5A26-B649-E71D-CB1F34234A7D}"/>
              </a:ext>
            </a:extLst>
          </p:cNvPr>
          <p:cNvCxnSpPr>
            <a:cxnSpLocks/>
            <a:endCxn id="66" idx="3"/>
          </p:cNvCxnSpPr>
          <p:nvPr/>
        </p:nvCxnSpPr>
        <p:spPr>
          <a:xfrm flipH="1">
            <a:off x="9096159" y="4521829"/>
            <a:ext cx="666677" cy="330585"/>
          </a:xfrm>
          <a:prstGeom prst="line">
            <a:avLst/>
          </a:prstGeom>
          <a:ln w="12700"/>
        </p:spPr>
        <p:style>
          <a:lnRef idx="1">
            <a:schemeClr val="dk1"/>
          </a:lnRef>
          <a:fillRef idx="0">
            <a:schemeClr val="dk1"/>
          </a:fillRef>
          <a:effectRef idx="0">
            <a:schemeClr val="dk1"/>
          </a:effectRef>
          <a:fontRef idx="minor">
            <a:schemeClr val="tx1"/>
          </a:fontRef>
        </p:style>
      </p:cxnSp>
      <p:sp>
        <p:nvSpPr>
          <p:cNvPr id="70" name="テキスト ボックス 69">
            <a:extLst>
              <a:ext uri="{FF2B5EF4-FFF2-40B4-BE49-F238E27FC236}">
                <a16:creationId xmlns:a16="http://schemas.microsoft.com/office/drawing/2014/main" id="{94D52233-B1B5-A718-CFB6-2F06A6446EDD}"/>
              </a:ext>
            </a:extLst>
          </p:cNvPr>
          <p:cNvSpPr txBox="1"/>
          <p:nvPr/>
        </p:nvSpPr>
        <p:spPr>
          <a:xfrm>
            <a:off x="9485598" y="5552105"/>
            <a:ext cx="919308" cy="307777"/>
          </a:xfrm>
          <a:prstGeom prst="rect">
            <a:avLst/>
          </a:prstGeom>
          <a:noFill/>
          <a:ln w="12700">
            <a:solidFill>
              <a:schemeClr val="tx1"/>
            </a:solidFill>
          </a:ln>
        </p:spPr>
        <p:txBody>
          <a:bodyPr wrap="square" rtlCol="0">
            <a:spAutoFit/>
          </a:bodyPr>
          <a:lstStyle/>
          <a:p>
            <a:pPr algn="ctr"/>
            <a:r>
              <a:rPr kumimoji="1" lang="ja-JP" altLang="en-US" sz="1400">
                <a:latin typeface="Meiryo" panose="020B0604030504040204" pitchFamily="34" charset="-128"/>
                <a:ea typeface="Meiryo" panose="020B0604030504040204" pitchFamily="34" charset="-128"/>
              </a:rPr>
              <a:t>小学校</a:t>
            </a:r>
          </a:p>
        </p:txBody>
      </p:sp>
      <p:cxnSp>
        <p:nvCxnSpPr>
          <p:cNvPr id="71" name="直線コネクタ 70">
            <a:extLst>
              <a:ext uri="{FF2B5EF4-FFF2-40B4-BE49-F238E27FC236}">
                <a16:creationId xmlns:a16="http://schemas.microsoft.com/office/drawing/2014/main" id="{56C3C3F6-D0D3-4981-0572-C2C1892339BD}"/>
              </a:ext>
            </a:extLst>
          </p:cNvPr>
          <p:cNvCxnSpPr>
            <a:cxnSpLocks/>
          </p:cNvCxnSpPr>
          <p:nvPr/>
        </p:nvCxnSpPr>
        <p:spPr>
          <a:xfrm flipH="1">
            <a:off x="10134936" y="4704795"/>
            <a:ext cx="407230" cy="844716"/>
          </a:xfrm>
          <a:prstGeom prst="line">
            <a:avLst/>
          </a:prstGeom>
          <a:ln w="12700"/>
        </p:spPr>
        <p:style>
          <a:lnRef idx="1">
            <a:schemeClr val="dk1"/>
          </a:lnRef>
          <a:fillRef idx="0">
            <a:schemeClr val="dk1"/>
          </a:fillRef>
          <a:effectRef idx="0">
            <a:schemeClr val="dk1"/>
          </a:effectRef>
          <a:fontRef idx="minor">
            <a:schemeClr val="tx1"/>
          </a:fontRef>
        </p:style>
      </p:cxnSp>
      <p:sp>
        <p:nvSpPr>
          <p:cNvPr id="73" name="テキスト ボックス 72">
            <a:extLst>
              <a:ext uri="{FF2B5EF4-FFF2-40B4-BE49-F238E27FC236}">
                <a16:creationId xmlns:a16="http://schemas.microsoft.com/office/drawing/2014/main" id="{49224718-6E0F-2705-F9A5-175D0832C950}"/>
              </a:ext>
            </a:extLst>
          </p:cNvPr>
          <p:cNvSpPr txBox="1"/>
          <p:nvPr/>
        </p:nvSpPr>
        <p:spPr>
          <a:xfrm>
            <a:off x="9824796" y="1912852"/>
            <a:ext cx="1039813" cy="307777"/>
          </a:xfrm>
          <a:prstGeom prst="rect">
            <a:avLst/>
          </a:prstGeom>
          <a:noFill/>
          <a:ln w="12700">
            <a:solidFill>
              <a:schemeClr val="tx1"/>
            </a:solidFill>
          </a:ln>
        </p:spPr>
        <p:txBody>
          <a:bodyPr wrap="square" rtlCol="0">
            <a:spAutoFit/>
          </a:bodyPr>
          <a:lstStyle/>
          <a:p>
            <a:pPr algn="ctr"/>
            <a:r>
              <a:rPr kumimoji="1" lang="ja-JP" altLang="en-US" sz="1400">
                <a:latin typeface="Meiryo" panose="020B0604030504040204" pitchFamily="34" charset="-128"/>
                <a:ea typeface="Meiryo" panose="020B0604030504040204" pitchFamily="34" charset="-128"/>
              </a:rPr>
              <a:t>訪問看護</a:t>
            </a:r>
          </a:p>
        </p:txBody>
      </p:sp>
      <p:cxnSp>
        <p:nvCxnSpPr>
          <p:cNvPr id="74" name="直線コネクタ 73">
            <a:extLst>
              <a:ext uri="{FF2B5EF4-FFF2-40B4-BE49-F238E27FC236}">
                <a16:creationId xmlns:a16="http://schemas.microsoft.com/office/drawing/2014/main" id="{12D176FD-67AE-D87B-5CAB-AADEA6EF61E2}"/>
              </a:ext>
            </a:extLst>
          </p:cNvPr>
          <p:cNvCxnSpPr>
            <a:cxnSpLocks/>
            <a:stCxn id="16" idx="7"/>
          </p:cNvCxnSpPr>
          <p:nvPr/>
        </p:nvCxnSpPr>
        <p:spPr>
          <a:xfrm flipV="1">
            <a:off x="9444000" y="2227226"/>
            <a:ext cx="488642" cy="444078"/>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822067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3.6|17.4|27.6"/>
</p:tagLst>
</file>

<file path=ppt/tags/tag2.xml><?xml version="1.0" encoding="utf-8"?>
<p:tagLst xmlns:a="http://schemas.openxmlformats.org/drawingml/2006/main" xmlns:r="http://schemas.openxmlformats.org/officeDocument/2006/relationships" xmlns:p="http://schemas.openxmlformats.org/presentationml/2006/main">
  <p:tag name="TIMING" val="|3.6|17.4|27.6"/>
</p:tagLst>
</file>

<file path=ppt/theme/theme1.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EC11F5F5FB3E6F4BB48756D19508AA47" ma:contentTypeVersion="3" ma:contentTypeDescription="新しいドキュメントを作成します。" ma:contentTypeScope="" ma:versionID="21dde72455ac48111dcf81483947154f">
  <xsd:schema xmlns:xsd="http://www.w3.org/2001/XMLSchema" xmlns:xs="http://www.w3.org/2001/XMLSchema" xmlns:p="http://schemas.microsoft.com/office/2006/metadata/properties" xmlns:ns2="8e82e6b8-7c48-4cb0-a5a8-1f113b877b1b" targetNamespace="http://schemas.microsoft.com/office/2006/metadata/properties" ma:root="true" ma:fieldsID="3a1a120580fab4b96457a2b60d8a3081" ns2:_="">
    <xsd:import namespace="8e82e6b8-7c48-4cb0-a5a8-1f113b877b1b"/>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e82e6b8-7c48-4cb0-a5a8-1f113b877b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36C2256-A6FC-4FD2-9B14-D25ADB32DCDA}">
  <ds:schemaRefs>
    <ds:schemaRef ds:uri="8e82e6b8-7c48-4cb0-a5a8-1f113b877b1b"/>
    <ds:schemaRef ds:uri="http://purl.org/dc/elements/1.1/"/>
    <ds:schemaRef ds:uri="http://purl.org/dc/dcmityp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9DC8EED0-8144-449E-9117-27B8F5E4A5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e82e6b8-7c48-4cb0-a5a8-1f113b877b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2C7E31-8C4F-47D0-9355-115D5D92390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25863</TotalTime>
  <Words>8089</Words>
  <Application>Microsoft Macintosh PowerPoint</Application>
  <PresentationFormat>ワイド画面</PresentationFormat>
  <Paragraphs>649</Paragraphs>
  <Slides>37</Slides>
  <Notes>30</Notes>
  <HiddenSlides>0</HiddenSlides>
  <MMClips>0</MMClips>
  <ScaleCrop>false</ScaleCrop>
  <HeadingPairs>
    <vt:vector size="6" baseType="variant">
      <vt:variant>
        <vt:lpstr>使用されているフォント</vt:lpstr>
      </vt:variant>
      <vt:variant>
        <vt:i4>14</vt:i4>
      </vt:variant>
      <vt:variant>
        <vt:lpstr>テーマ</vt:lpstr>
      </vt:variant>
      <vt:variant>
        <vt:i4>1</vt:i4>
      </vt:variant>
      <vt:variant>
        <vt:lpstr>スライド タイトル</vt:lpstr>
      </vt:variant>
      <vt:variant>
        <vt:i4>37</vt:i4>
      </vt:variant>
    </vt:vector>
  </HeadingPairs>
  <TitlesOfParts>
    <vt:vector size="52" baseType="lpstr">
      <vt:lpstr>BIZ UDPゴシック</vt:lpstr>
      <vt:lpstr>BIZ UDP明朝 Medium</vt:lpstr>
      <vt:lpstr>BIZ UDゴシック</vt:lpstr>
      <vt:lpstr>Meiryo UI</vt:lpstr>
      <vt:lpstr>Tsukushi A Round Gothic Regular</vt:lpstr>
      <vt:lpstr>UD デジタル 教科書体 NK-R</vt:lpstr>
      <vt:lpstr>UD Digi Kyokasho NP-R</vt:lpstr>
      <vt:lpstr>システムフォント（レギュラー）</vt:lpstr>
      <vt:lpstr>メイリオ</vt:lpstr>
      <vt:lpstr>メイリオ</vt:lpstr>
      <vt:lpstr>游ゴシック</vt:lpstr>
      <vt:lpstr>游ゴシック Light</vt:lpstr>
      <vt:lpstr>Arial</vt:lpstr>
      <vt:lpstr>Wingdings</vt:lpstr>
      <vt:lpstr>デザインの設定</vt:lpstr>
      <vt:lpstr>PowerPoint プレゼンテーション</vt:lpstr>
      <vt:lpstr>目次</vt:lpstr>
      <vt:lpstr>ヤングケアラーとは</vt:lpstr>
      <vt:lpstr>【参考】子ども・若者育成支援推進法　主な改正内容</vt:lpstr>
      <vt:lpstr>ヤングケアラーのしていることの例</vt:lpstr>
      <vt:lpstr>ケアとお手伝いの違い（子どもに与える影響）</vt:lpstr>
      <vt:lpstr>ヤングケアラーの事例集（１）</vt:lpstr>
      <vt:lpstr>ヤングケアラーの事例集（２）</vt:lpstr>
      <vt:lpstr>ヤングケアラーの事例</vt:lpstr>
      <vt:lpstr>あなたのまわりのヤングケアラー（小学生、中学生）</vt:lpstr>
      <vt:lpstr>あなたのまわりのヤングケアラー（高校生）</vt:lpstr>
      <vt:lpstr>あなたのまわりのヤングケアラー（大学生）</vt:lpstr>
      <vt:lpstr>ヤングケアラーに必要な支援</vt:lpstr>
      <vt:lpstr>ケアが終わった後の気持ち</vt:lpstr>
      <vt:lpstr>子どもの権利条約の４つの原則</vt:lpstr>
      <vt:lpstr>ケアを担っている子ども・若者や家族の、「ヤングケアラー」という言葉の受け止め</vt:lpstr>
      <vt:lpstr>援助を受け入れる（受容）までのプロセス</vt:lpstr>
      <vt:lpstr>子どもたちからの援助要請～子どもたちはどうして困っていることを言えないのでしょうか～</vt:lpstr>
      <vt:lpstr>ヤングケアラーかもしれない子どもに出会ったときは</vt:lpstr>
      <vt:lpstr>子どもたちと話すときのポイント</vt:lpstr>
      <vt:lpstr>「対話に重きを置いた姿勢」で子どもたちに接してみませんか</vt:lpstr>
      <vt:lpstr>アタッチメントからこどもとの関わりを考える</vt:lpstr>
      <vt:lpstr>実際に、話してみましょう</vt:lpstr>
      <vt:lpstr>福美さんとかけるくんの会話からわかること　＜全体発表＞</vt:lpstr>
      <vt:lpstr>家族の構造</vt:lpstr>
      <vt:lpstr>境界</vt:lpstr>
      <vt:lpstr>サブシステム</vt:lpstr>
      <vt:lpstr>他機関へのつなぎ</vt:lpstr>
      <vt:lpstr>PowerPoint プレゼンテーション</vt:lpstr>
      <vt:lpstr>連携して行う支援の必要性</vt:lpstr>
      <vt:lpstr>連携のワンポイント</vt:lpstr>
      <vt:lpstr>【参考資料】ケース別のサービス提供例①</vt:lpstr>
      <vt:lpstr>【参考資料】ケース別のサービス提供例②</vt:lpstr>
      <vt:lpstr>個人情報の取扱いについて</vt:lpstr>
      <vt:lpstr>活用できる会議体の確認</vt:lpstr>
      <vt:lpstr>みなさんのできるところから</vt:lpstr>
      <vt:lpstr>ご清聴ありがとうございました</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ヤングケアラー研修（仮）</dc:title>
  <dc:creator>水流添 真</dc:creator>
  <cp:lastModifiedBy>真 水流添</cp:lastModifiedBy>
  <cp:revision>1029</cp:revision>
  <cp:lastPrinted>2025-05-26T04:13:13Z</cp:lastPrinted>
  <dcterms:created xsi:type="dcterms:W3CDTF">2022-06-04T06:27:13Z</dcterms:created>
  <dcterms:modified xsi:type="dcterms:W3CDTF">2025-07-21T23:16:37Z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0x010100EC11F5F5FB3E6F4BB48756D19508AA47</vt:lpwstr>
  </property>
  <property fmtid="{D5CDD505-2E9C-101B-9397-08002B2CF9AE}" pid="3" name="MediaServiceImageTags">
    <vt:lpwstr/>
  </property>
</Properties>
</file>